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60" r:id="rId7"/>
    <p:sldId id="262" r:id="rId8"/>
    <p:sldId id="267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363EB8-ED5C-4916-B96A-0CF21A05D23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EC3728-78A5-4C41-B8EB-099DBDDE98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Милутин Бојић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CS" sz="4800" b="1" dirty="0" smtClean="0">
                <a:solidFill>
                  <a:schemeClr val="accent1">
                    <a:lumMod val="75000"/>
                  </a:schemeClr>
                </a:solidFill>
              </a:rPr>
              <a:t>ПЛАВА ГРОБНИЦА 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r-Cyrl-CS" sz="4400" dirty="0" smtClean="0"/>
              <a:t>Прва група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lvl="0" algn="just"/>
            <a:r>
              <a:rPr lang="sr-Cyrl-CS" i="1" dirty="0" smtClean="0"/>
              <a:t>Протумачите шта је песника инспирисало да напише ову песму. </a:t>
            </a:r>
            <a:endParaRPr lang="en-US" i="1" dirty="0" smtClean="0"/>
          </a:p>
          <a:p>
            <a:pPr lvl="0" algn="just"/>
            <a:r>
              <a:rPr lang="sr-Cyrl-CS" i="1" dirty="0" smtClean="0"/>
              <a:t>Наведите осећања која изражава лирски субјект и објасните како он то чини.</a:t>
            </a:r>
            <a:endParaRPr lang="en-US" i="1" dirty="0" smtClean="0"/>
          </a:p>
          <a:p>
            <a:pPr algn="just"/>
            <a:r>
              <a:rPr lang="sr-Cyrl-CS" i="1" dirty="0" smtClean="0"/>
              <a:t>Протумачите околности, поетску атмосферу и духовна расположења која у лирском субјекту покрећу низ асоцијација</a:t>
            </a:r>
          </a:p>
          <a:p>
            <a:pPr lvl="0" algn="just"/>
            <a:r>
              <a:rPr lang="sr-Cyrl-CS" i="1" dirty="0" smtClean="0"/>
              <a:t>Јасно је да вечност палих ратника опседа његову свест. Објасните којим је поетским мотивима приказан тај песнички доживљај. </a:t>
            </a:r>
            <a:endParaRPr lang="en-US" i="1" dirty="0" smtClean="0"/>
          </a:p>
          <a:p>
            <a:pPr lvl="0" algn="just"/>
            <a:r>
              <a:rPr lang="sr-Cyrl-CS" i="1" dirty="0" smtClean="0"/>
              <a:t>Протумачите на који начин природа саучествује у исказивању бола, туге и потресености. </a:t>
            </a:r>
            <a:endParaRPr lang="en-US" i="1" dirty="0" smtClean="0"/>
          </a:p>
          <a:p>
            <a:pPr algn="just"/>
            <a:r>
              <a:rPr lang="sr-Cyrl-CS" i="1" dirty="0" smtClean="0"/>
              <a:t>Море је мирно, готово непокретно, тихо је, само вали шуме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1162050" cy="17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Друга група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lvl="0" algn="just"/>
            <a:r>
              <a:rPr lang="sr-Cyrl-CS" i="1" dirty="0" smtClean="0"/>
              <a:t>Протумачите каквим се редоследом јављају песничке слике и објасните какво се значење на тај начин постиже. </a:t>
            </a:r>
            <a:endParaRPr lang="en-US" i="1" dirty="0" smtClean="0"/>
          </a:p>
          <a:p>
            <a:pPr lvl="0" algn="just"/>
            <a:r>
              <a:rPr lang="sr-Cyrl-CS" i="1" dirty="0" smtClean="0"/>
              <a:t>Запазите мотив којим лирски субјект оживљава прошлост и протумачите његову симболику. </a:t>
            </a:r>
            <a:endParaRPr lang="en-US" i="1" dirty="0" smtClean="0"/>
          </a:p>
          <a:p>
            <a:pPr lvl="0" algn="just"/>
            <a:r>
              <a:rPr lang="sr-Cyrl-CS" i="1" dirty="0" smtClean="0"/>
              <a:t>Упоредите и протумачите расположења лирског субјекта на почетку песме и у току сећања на прошлост. </a:t>
            </a:r>
            <a:endParaRPr lang="en-US" i="1" dirty="0" smtClean="0"/>
          </a:p>
          <a:p>
            <a:pPr lvl="0" algn="just"/>
            <a:r>
              <a:rPr lang="sr-Cyrl-CS" i="1" dirty="0" smtClean="0"/>
              <a:t>Цитирајући одговарајуће стихове докажите да је његов мир само привидан, а потом објасните разлоге те привидности.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Трећа група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lvl="0" algn="just"/>
            <a:r>
              <a:rPr lang="sr-Cyrl-CS" i="1" dirty="0" smtClean="0"/>
              <a:t>Протумачите симболику мора, галије и лађара у песми. </a:t>
            </a:r>
            <a:endParaRPr lang="en-US" i="1" dirty="0" smtClean="0"/>
          </a:p>
          <a:p>
            <a:pPr lvl="0" algn="just"/>
            <a:r>
              <a:rPr lang="sr-Cyrl-CS" i="1" dirty="0" smtClean="0"/>
              <a:t>Уочите необичност песничких слика у делу и кажите које боје доминирају у њима. </a:t>
            </a:r>
            <a:endParaRPr lang="en-US" i="1" dirty="0" smtClean="0"/>
          </a:p>
          <a:p>
            <a:pPr lvl="0" algn="just"/>
            <a:r>
              <a:rPr lang="sr-Cyrl-CS" i="1" dirty="0" smtClean="0"/>
              <a:t>Образложите због чега лирски субјект не налази смирење.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Четврта група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lvl="0" algn="just"/>
            <a:r>
              <a:rPr lang="sr-Cyrl-CS" i="1" dirty="0" smtClean="0"/>
              <a:t>Проучите композицију песме и уочите њену структуру, а потом објасните уметничку улогу композиције. </a:t>
            </a:r>
            <a:endParaRPr lang="en-US" i="1" dirty="0" smtClean="0"/>
          </a:p>
          <a:p>
            <a:pPr lvl="0" algn="just"/>
            <a:r>
              <a:rPr lang="sr-Cyrl-CS" i="1" dirty="0" smtClean="0"/>
              <a:t>Запазите глаголске облике у стиховима и протумачите њихову естетску улогу у песми. </a:t>
            </a:r>
            <a:endParaRPr lang="en-US" i="1" dirty="0" smtClean="0"/>
          </a:p>
          <a:p>
            <a:pPr lvl="0" algn="just"/>
            <a:r>
              <a:rPr lang="sr-Cyrl-CS" i="1" dirty="0" smtClean="0"/>
              <a:t>Пажљиво проучите структуру свих строфа и запазите и протумачите симболику стихова који се понављају.</a:t>
            </a:r>
            <a:endParaRPr lang="en-US" i="1" dirty="0" smtClean="0"/>
          </a:p>
          <a:p>
            <a:pPr lvl="0" algn="just"/>
            <a:r>
              <a:rPr lang="sr-Cyrl-CS" i="1" dirty="0" smtClean="0"/>
              <a:t>Пронађите најупечатљивије стилске фигуре у песми.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>МИЛУТИН БОЈИЋ</a:t>
            </a:r>
            <a:br>
              <a:rPr lang="sr-Cyrl-CS" dirty="0" smtClean="0"/>
            </a:br>
            <a:r>
              <a:rPr lang="sr-Cyrl-CS" dirty="0" smtClean="0"/>
              <a:t>(19. МАЈ 1892 – 8. НОВЕМБАР 1917) </a:t>
            </a:r>
            <a:endParaRPr lang="en-US" dirty="0"/>
          </a:p>
        </p:txBody>
      </p:sp>
      <p:pic>
        <p:nvPicPr>
          <p:cNvPr id="1026" name="Picture 2" descr="C:\Users\Administrator\Desktop\MILUTIN\Milutin_Boj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643182"/>
            <a:ext cx="2381251" cy="294322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2628900" cy="49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БИОГРАФСКИ ПОДАЦИ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sr-Cyrl-CS" sz="7200" b="1" dirty="0" smtClean="0">
                <a:solidFill>
                  <a:schemeClr val="accent1">
                    <a:lumMod val="75000"/>
                  </a:schemeClr>
                </a:solidFill>
              </a:rPr>
              <a:t>Рођен је 1892. године у Београду  </a:t>
            </a:r>
          </a:p>
          <a:p>
            <a:pPr algn="ctr"/>
            <a:r>
              <a:rPr lang="sr-Cyrl-CS" sz="7200" b="1" dirty="0" smtClean="0">
                <a:solidFill>
                  <a:schemeClr val="accent1">
                    <a:lumMod val="75000"/>
                  </a:schemeClr>
                </a:solidFill>
              </a:rPr>
              <a:t>Учесник Балканских ратова 1912 и 1913. као и Првог светског рата</a:t>
            </a:r>
          </a:p>
          <a:p>
            <a:pPr algn="ctr"/>
            <a:r>
              <a:rPr lang="sr-Cyrl-CS" sz="7200" b="1" dirty="0" smtClean="0">
                <a:solidFill>
                  <a:schemeClr val="accent1">
                    <a:lumMod val="75000"/>
                  </a:schemeClr>
                </a:solidFill>
              </a:rPr>
              <a:t>Збирку песама (из које је и ова песма “Плава гробница”) под називом “Песме бола и поноса” пренео је преко Албаније</a:t>
            </a:r>
            <a:r>
              <a:rPr lang="en-GB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CS" sz="7200" b="1" dirty="0" smtClean="0">
                <a:solidFill>
                  <a:schemeClr val="accent1">
                    <a:lumMod val="75000"/>
                  </a:schemeClr>
                </a:solidFill>
              </a:rPr>
              <a:t>и 1915. године и штампао у Солуну</a:t>
            </a:r>
            <a:endParaRPr lang="en-GB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r-Cyrl-CS" sz="7200" b="1" dirty="0" smtClean="0">
                <a:solidFill>
                  <a:schemeClr val="accent1">
                    <a:lumMod val="75000"/>
                  </a:schemeClr>
                </a:solidFill>
              </a:rPr>
              <a:t>Умро је 1917. године у војној болници у Солуну у 25-ој години живота</a:t>
            </a:r>
          </a:p>
          <a:p>
            <a:pPr algn="just"/>
            <a:endParaRPr lang="sr-Cyrl-CS" sz="3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Cyrl-C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Cyrl-C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r-Cyrl-C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r-Cyrl-C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r-Cyrl-C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r-Cyrl-C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r-Cyrl-C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Милутин Бојић , поред тога што је био српски песник, био и драмски писац, књижевни критичар и позоришни рецензент. Порд поменуте збирке песама издао је драму “Урошева  </a:t>
            </a:r>
            <a:r>
              <a:rPr lang="sr-Cyrl-CS" sz="2000" smtClean="0">
                <a:latin typeface="Times New Roman" pitchFamily="18" charset="0"/>
                <a:cs typeface="Times New Roman" pitchFamily="18" charset="0"/>
              </a:rPr>
              <a:t>женидба”, “Госпођа Олга”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Песме бола и поноса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 smtClean="0"/>
              <a:t>Урошева женидба</a:t>
            </a:r>
          </a:p>
          <a:p>
            <a:r>
              <a:rPr lang="sr-Cyrl-CS" dirty="0" smtClean="0"/>
              <a:t>Краљева јесен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3076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1752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00372"/>
            <a:ext cx="1333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928934"/>
            <a:ext cx="1590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sr-Cyrl-CS" dirty="0" smtClean="0"/>
              <a:t>Сахрана Милутина Бојића</a:t>
            </a:r>
            <a:br>
              <a:rPr lang="sr-Cyrl-CS" dirty="0" smtClean="0"/>
            </a:br>
            <a:r>
              <a:rPr lang="sr-Cyrl-CS" sz="2000" dirty="0" smtClean="0"/>
              <a:t>преминуо је у војној болници у Солуну 1917. године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492240" cy="38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Први светски рат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Увод у Први светски рат био је Сарајевски атентат. Гаврило Принцип је на Видовдан 1914. године пуцао на аустроугарског надвојводу Франца Фердинанта и његову супругу. </a:t>
            </a:r>
          </a:p>
          <a:p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У другој години рата, не желећи да се преда, српска војска се повукла преко Албаније. Евакуисана је на Крф.</a:t>
            </a:r>
          </a:p>
          <a:p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Рат је завршен 11. новембра 1918. године.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MILUTIN\200px-PSF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2540000" cy="16891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256"/>
            <a:ext cx="2971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Албанска голголта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Повлачење српске војске преко Албаније до њених обала представља један од најтрагичнијих момената у српској историји.</a:t>
            </a:r>
          </a:p>
          <a:p>
            <a:pPr algn="just"/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Са војском је преко Албаније кренуо и један број цивила, већина политичких првака и професора универзитета. Међу њима је био и наш песник Милутин Бојић.</a:t>
            </a:r>
          </a:p>
          <a:p>
            <a:pPr algn="just"/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Са албанске обале војска је евакуисана на Крф, а одатле, након регруписања снага, пребачена на Солунски фронт.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MILUTIN\300px-Vojska_Ada_Ciganli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5925" y="2851150"/>
            <a:ext cx="3810000" cy="222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Солунски фронт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Солунски фронт у Првом светском рату је настао као покушај савезника да помогну Србији.</a:t>
            </a: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Фронт се простирао од албанске обале Јадранског мора до реке Струме.</a:t>
            </a: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Великом савезничком офанзивом 1918. године на овом фронту је дошло до коначног ослобођења Србије.</a:t>
            </a:r>
          </a:p>
          <a:p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Наш песник Милутин Бојић није стигао да дочека ову коначну победу.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MILUTIN\300px-Serbia-WW1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5924" y="1428736"/>
            <a:ext cx="4275165" cy="318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dirty="0" smtClean="0"/>
              <a:t>ЗБИРКА ПЕСАМА “ПЕСМЕ БОЛА И ПОНОСА”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r-Cyrl-CS" i="1" dirty="0" smtClean="0">
                <a:solidFill>
                  <a:schemeClr val="bg2">
                    <a:lumMod val="50000"/>
                  </a:schemeClr>
                </a:solidFill>
              </a:rPr>
              <a:t>У ЗБИРЦИ ЈЕ 34 ПЕСАМА КОЈЕ ЈЕ НАПИСАО НА КРФУ И У СОЛУНУ НАКОН ПРЕЂЕНЕ АЛБАНСКЕ ГОЛЛОТЕ</a:t>
            </a:r>
          </a:p>
          <a:p>
            <a:pPr algn="ctr"/>
            <a:r>
              <a:rPr lang="sr-Cyrl-CS" i="1" dirty="0" smtClean="0">
                <a:solidFill>
                  <a:schemeClr val="bg2">
                    <a:lumMod val="50000"/>
                  </a:schemeClr>
                </a:solidFill>
              </a:rPr>
              <a:t>“Плава гробница” је песма из ове збирке повећена страдању српских ратника и њиховом већном почивалишту у мору 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594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Милутин Бојић</vt:lpstr>
      <vt:lpstr>МИЛУТИН БОЈИЋ (19. МАЈ 1892 – 8. НОВЕМБАР 1917) </vt:lpstr>
      <vt:lpstr>БИОГРАФСКИ ПОДАЦИ</vt:lpstr>
      <vt:lpstr>Милутин Бојић , поред тога што је био српски песник, био и драмски писац, књижевни критичар и позоришни рецензент. Порд поменуте збирке песама издао је драму “Урошева  женидба”, “Госпођа Олга”</vt:lpstr>
      <vt:lpstr>Сахрана Милутина Бојића преминуо је у војној болници у Солуну 1917. године</vt:lpstr>
      <vt:lpstr>Први светски рат</vt:lpstr>
      <vt:lpstr>Албанска голголта</vt:lpstr>
      <vt:lpstr>Солунски фронт</vt:lpstr>
      <vt:lpstr>ЗБИРКА ПЕСАМА “ПЕСМЕ БОЛА И ПОНОСА”</vt:lpstr>
      <vt:lpstr>Прва група</vt:lpstr>
      <vt:lpstr>Друга група</vt:lpstr>
      <vt:lpstr>Трећа група</vt:lpstr>
      <vt:lpstr>Четврта група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Милутин Бојић</dc:title>
  <dc:creator>Your Full Name Here</dc:creator>
  <cp:lastModifiedBy>Your Full Name Here</cp:lastModifiedBy>
  <cp:revision>59</cp:revision>
  <dcterms:created xsi:type="dcterms:W3CDTF">2012-11-10T18:21:25Z</dcterms:created>
  <dcterms:modified xsi:type="dcterms:W3CDTF">2012-11-14T16:09:24Z</dcterms:modified>
</cp:coreProperties>
</file>