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1" r:id="rId7"/>
    <p:sldId id="272" r:id="rId8"/>
    <p:sldId id="264" r:id="rId9"/>
    <p:sldId id="273" r:id="rId10"/>
    <p:sldId id="265" r:id="rId11"/>
    <p:sldId id="274" r:id="rId12"/>
    <p:sldId id="266" r:id="rId13"/>
    <p:sldId id="276" r:id="rId14"/>
    <p:sldId id="277" r:id="rId15"/>
    <p:sldId id="278" r:id="rId16"/>
    <p:sldId id="279" r:id="rId17"/>
    <p:sldId id="280"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22"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7772A5A-7C4F-4708-9E43-8F606E823FF1}" type="datetimeFigureOut">
              <a:rPr lang="en-US" smtClean="0"/>
              <a:pPr/>
              <a:t>4/4/2013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DFA9611-CF75-4948-A5D2-9EBF652EB5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772A5A-7C4F-4708-9E43-8F606E823FF1}" type="datetimeFigureOut">
              <a:rPr lang="en-US" smtClean="0"/>
              <a:pPr/>
              <a:t>4/4/2013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772A5A-7C4F-4708-9E43-8F606E823FF1}" type="datetimeFigureOut">
              <a:rPr lang="en-US" smtClean="0"/>
              <a:pPr/>
              <a:t>4/4/2013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7772A5A-7C4F-4708-9E43-8F606E823FF1}" type="datetimeFigureOut">
              <a:rPr lang="en-US" smtClean="0"/>
              <a:pPr/>
              <a:t>4/4/2013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DFA9611-CF75-4948-A5D2-9EBF652EB5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7772A5A-7C4F-4708-9E43-8F606E823FF1}" type="datetimeFigureOut">
              <a:rPr lang="en-US" smtClean="0"/>
              <a:pPr/>
              <a:t>4/4/2013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DFA9611-CF75-4948-A5D2-9EBF652EB5A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7772A5A-7C4F-4708-9E43-8F606E823FF1}" type="datetimeFigureOut">
              <a:rPr lang="en-US" smtClean="0"/>
              <a:pPr/>
              <a:t>4/4/2013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7772A5A-7C4F-4708-9E43-8F606E823FF1}" type="datetimeFigureOut">
              <a:rPr lang="en-US" smtClean="0"/>
              <a:pPr/>
              <a:t>4/4/2013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DFA9611-CF75-4948-A5D2-9EBF652EB5A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7772A5A-7C4F-4708-9E43-8F606E823FF1}" type="datetimeFigureOut">
              <a:rPr lang="en-US" smtClean="0"/>
              <a:pPr/>
              <a:t>4/4/2013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772A5A-7C4F-4708-9E43-8F606E823FF1}" type="datetimeFigureOut">
              <a:rPr lang="en-US" smtClean="0"/>
              <a:pPr/>
              <a:t>4/4/2013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7772A5A-7C4F-4708-9E43-8F606E823FF1}" type="datetimeFigureOut">
              <a:rPr lang="en-US" smtClean="0"/>
              <a:pPr/>
              <a:t>4/4/2013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A9611-CF75-4948-A5D2-9EBF652EB5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7772A5A-7C4F-4708-9E43-8F606E823FF1}" type="datetimeFigureOut">
              <a:rPr lang="en-US" smtClean="0"/>
              <a:pPr/>
              <a:t>4/4/2013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DFA9611-CF75-4948-A5D2-9EBF652EB5A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7772A5A-7C4F-4708-9E43-8F606E823FF1}" type="datetimeFigureOut">
              <a:rPr lang="en-US" smtClean="0"/>
              <a:pPr/>
              <a:t>4/4/2013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DFA9611-CF75-4948-A5D2-9EBF652EB5A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ilvy1102.files.wordpress.com/2011/03/mar-terez.jpg" TargetMode="External"/><Relationship Id="rId1" Type="http://schemas.openxmlformats.org/officeDocument/2006/relationships/slideLayout" Target="../slideLayouts/slideLayout4.xml"/><Relationship Id="rId4" Type="http://schemas.openxmlformats.org/officeDocument/2006/relationships/hyperlink" Target="http://sr.wikipedia.org/wiki/%D0%9C%D0%B0%D1%80%D0%B8%D1%98%D0%B0_%D0%A2%D0%B5%D1%80%D0%B5%D0%B7%D0%B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ilvy1102.files.wordpress.com/2011/03/marija-i-jozef.jpg"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ilvy1102.files.wordpress.com/2011/03/privilegije.jpg"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ilvy1102.files.wordpress.com/2011/03/seoba.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CS" dirty="0" smtClean="0"/>
              <a:t>СЕОБЕ (одломак из романа)</a:t>
            </a:r>
            <a:endParaRPr lang="en-US" dirty="0"/>
          </a:p>
        </p:txBody>
      </p:sp>
      <p:sp>
        <p:nvSpPr>
          <p:cNvPr id="3" name="Subtitle 2"/>
          <p:cNvSpPr>
            <a:spLocks noGrp="1"/>
          </p:cNvSpPr>
          <p:nvPr>
            <p:ph type="subTitle" idx="1"/>
          </p:nvPr>
        </p:nvSpPr>
        <p:spPr/>
        <p:txBody>
          <a:bodyPr/>
          <a:lstStyle/>
          <a:p>
            <a:r>
              <a:rPr lang="sr-Cyrl-CS" dirty="0" smtClean="0"/>
              <a:t>Милош Црњански</a:t>
            </a:r>
          </a:p>
          <a:p>
            <a:r>
              <a:rPr lang="sr-Cyrl-CS" dirty="0" smtClean="0"/>
              <a:t>(1893 -1977)</a:t>
            </a:r>
            <a:endParaRPr lang="en-US" dirty="0"/>
          </a:p>
        </p:txBody>
      </p:sp>
      <p:pic>
        <p:nvPicPr>
          <p:cNvPr id="4" name="Picture 3" descr="MilosCrnjanskia.jpg"/>
          <p:cNvPicPr>
            <a:picLocks noChangeAspect="1"/>
          </p:cNvPicPr>
          <p:nvPr/>
        </p:nvPicPr>
        <p:blipFill>
          <a:blip r:embed="rId2"/>
          <a:stretch>
            <a:fillRect/>
          </a:stretch>
        </p:blipFill>
        <p:spPr>
          <a:xfrm>
            <a:off x="5143504" y="571480"/>
            <a:ext cx="2133600" cy="304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sr-Cyrl-CS" dirty="0" smtClean="0"/>
              <a:t>Заузврат им је обећана самосталност у верском и културном смислу</a:t>
            </a:r>
          </a:p>
          <a:p>
            <a:r>
              <a:rPr lang="sr-Cyrl-CS" dirty="0" smtClean="0"/>
              <a:t>До доласка Марије Терезије некако су и опстајали, а под њеном владавином били су принуђени да се боре широм Европе за интересе Угарске</a:t>
            </a:r>
          </a:p>
          <a:p>
            <a:r>
              <a:rPr lang="sr-Cyrl-CS" dirty="0" smtClean="0"/>
              <a:t>Због унијаћења и сужавања привилегија многи Срби су отишли у Русију (1751-1753); то је време кад долази руски учитељ Емануел Козачински</a:t>
            </a:r>
          </a:p>
          <a:p>
            <a:r>
              <a:rPr lang="sr-Cyrl-CS" dirty="0" smtClean="0"/>
              <a:t>У Русију је отишло око 3000 људи, добили су земљу и неке повластице</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Autofit/>
          </a:bodyPr>
          <a:lstStyle/>
          <a:p>
            <a:pPr lvl="0" algn="ctr"/>
            <a:r>
              <a:rPr lang="sr-Cyrl-CS" sz="2400" b="1" dirty="0" smtClean="0"/>
              <a:t>Пук креће из завичаја који му није завичај и враћа се у исто то, “насеобина нема имена свог” - личе на Мојсијев народ. </a:t>
            </a:r>
            <a:r>
              <a:rPr lang="en-US" sz="2400" b="1" dirty="0" smtClean="0"/>
              <a:t/>
            </a:r>
            <a:br>
              <a:rPr lang="en-US" sz="2400" b="1" dirty="0" smtClean="0"/>
            </a:br>
            <a:endParaRPr lang="en-US" sz="2400" b="1" dirty="0"/>
          </a:p>
        </p:txBody>
      </p:sp>
      <p:sp>
        <p:nvSpPr>
          <p:cNvPr id="3" name="Content Placeholder 2"/>
          <p:cNvSpPr>
            <a:spLocks noGrp="1"/>
          </p:cNvSpPr>
          <p:nvPr>
            <p:ph idx="1"/>
          </p:nvPr>
        </p:nvSpPr>
        <p:spPr/>
        <p:txBody>
          <a:bodyPr>
            <a:normAutofit fontScale="62500" lnSpcReduction="20000"/>
          </a:bodyPr>
          <a:lstStyle/>
          <a:p>
            <a:pPr lvl="0" algn="just"/>
            <a:r>
              <a:rPr lang="sr-Cyrl-CS" dirty="0" smtClean="0"/>
              <a:t>У овај оквирни ток збивања Црњански је уградио као паралелену сижејну линију догађаје који се одигравају у завичају славенско-подунавског пука. При томе су се у сижејном језгру нашла три лика у породичном троуглу: мајор </a:t>
            </a:r>
            <a:r>
              <a:rPr lang="sr-Cyrl-CS" b="1" dirty="0" smtClean="0"/>
              <a:t>Вук Исакович</a:t>
            </a:r>
            <a:r>
              <a:rPr lang="sr-Cyrl-CS" dirty="0" smtClean="0"/>
              <a:t>, његова супруга </a:t>
            </a:r>
            <a:r>
              <a:rPr lang="sr-Cyrl-CS" b="1" dirty="0" smtClean="0"/>
              <a:t>госпожа Дафина </a:t>
            </a:r>
            <a:r>
              <a:rPr lang="sr-Cyrl-CS" dirty="0" smtClean="0"/>
              <a:t>и брат Вуков – </a:t>
            </a:r>
            <a:r>
              <a:rPr lang="sr-Cyrl-CS" b="1" dirty="0" smtClean="0"/>
              <a:t>Аранђел</a:t>
            </a:r>
            <a:r>
              <a:rPr lang="sr-Cyrl-CS" dirty="0" smtClean="0"/>
              <a:t>. </a:t>
            </a:r>
          </a:p>
          <a:p>
            <a:pPr lvl="0" algn="just"/>
            <a:r>
              <a:rPr lang="sr-Cyrl-CS" dirty="0" smtClean="0"/>
              <a:t>Преокрет у радњи чини прељуба Дафине са девером.</a:t>
            </a:r>
            <a:endParaRPr lang="en-US" dirty="0" smtClean="0"/>
          </a:p>
          <a:p>
            <a:pPr lvl="0" algn="just"/>
            <a:r>
              <a:rPr lang="sr-Cyrl-CS" dirty="0" smtClean="0"/>
              <a:t>У роману “Сеобе” скривени аутор приповеда о догађајима који су се збили у размаку од годину дана. Многи од су се у исти мах дешавали на огромној удаљености. </a:t>
            </a:r>
            <a:endParaRPr lang="en-US" dirty="0" smtClean="0"/>
          </a:p>
          <a:p>
            <a:pPr lvl="0" algn="just"/>
            <a:r>
              <a:rPr lang="sr-Cyrl-CS" dirty="0" smtClean="0"/>
              <a:t>Тематски је роман везан за 18. век, по предмету дакле, историјски роман.</a:t>
            </a:r>
            <a:endParaRPr lang="en-US" dirty="0" smtClean="0"/>
          </a:p>
          <a:p>
            <a:pPr lvl="0" algn="just"/>
            <a:r>
              <a:rPr lang="sr-Cyrl-CS" dirty="0" smtClean="0"/>
              <a:t>Милош Црњански је судбину српског народа, који пред суровим Османлијама, постепено а неповратно улазио у вишевековну дијаспору, срећно саобразио са својим књижевним виђењем човекове безначајности – са књижевним моделом човека као бића у сталној потрази за изгубљеним завичајем.</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pPr algn="ctr"/>
            <a:r>
              <a:rPr lang="en-US" b="1" dirty="0" smtClean="0"/>
              <a:t>МАЊЕ ПОЗНАТЕ И НЕПОЗНАТЕ РЕЧИ</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55000" lnSpcReduction="20000"/>
          </a:bodyPr>
          <a:lstStyle/>
          <a:p>
            <a:pPr lvl="0" fontAlgn="base"/>
            <a:r>
              <a:rPr lang="en-US" b="1" dirty="0" smtClean="0"/>
              <a:t>СМОТРА – </a:t>
            </a:r>
            <a:r>
              <a:rPr lang="en-US" b="1" dirty="0" err="1" smtClean="0"/>
              <a:t>војна</a:t>
            </a:r>
            <a:r>
              <a:rPr lang="en-US" b="1" dirty="0" smtClean="0"/>
              <a:t> </a:t>
            </a:r>
            <a:r>
              <a:rPr lang="en-US" b="1" dirty="0" err="1" smtClean="0"/>
              <a:t>парада</a:t>
            </a:r>
            <a:r>
              <a:rPr lang="en-US" b="1" dirty="0" smtClean="0"/>
              <a:t>, </a:t>
            </a:r>
            <a:r>
              <a:rPr lang="en-US" b="1" dirty="0" err="1" smtClean="0"/>
              <a:t>војно</a:t>
            </a:r>
            <a:r>
              <a:rPr lang="en-US" b="1" dirty="0" smtClean="0"/>
              <a:t> </a:t>
            </a:r>
            <a:r>
              <a:rPr lang="en-US" b="1" dirty="0" err="1" smtClean="0"/>
              <a:t>представљање</a:t>
            </a:r>
            <a:endParaRPr lang="en-US" dirty="0" smtClean="0"/>
          </a:p>
          <a:p>
            <a:pPr lvl="0" fontAlgn="base"/>
            <a:r>
              <a:rPr lang="en-US" b="1" dirty="0" smtClean="0"/>
              <a:t>КУБУРА – </a:t>
            </a:r>
            <a:r>
              <a:rPr lang="en-US" b="1" dirty="0" err="1" smtClean="0"/>
              <a:t>врста</a:t>
            </a:r>
            <a:r>
              <a:rPr lang="en-US" b="1" dirty="0" smtClean="0"/>
              <a:t> </a:t>
            </a:r>
            <a:r>
              <a:rPr lang="en-US" b="1" dirty="0" err="1" smtClean="0"/>
              <a:t>оружја</a:t>
            </a:r>
            <a:r>
              <a:rPr lang="en-US" b="1" dirty="0" smtClean="0"/>
              <a:t>; </a:t>
            </a:r>
            <a:r>
              <a:rPr lang="en-US" b="1" dirty="0" err="1" smtClean="0"/>
              <a:t>мања</a:t>
            </a:r>
            <a:r>
              <a:rPr lang="en-US" b="1" dirty="0" smtClean="0"/>
              <a:t> </a:t>
            </a:r>
            <a:r>
              <a:rPr lang="en-US" b="1" dirty="0" err="1" smtClean="0"/>
              <a:t>пушка</a:t>
            </a:r>
            <a:endParaRPr lang="en-US" dirty="0" smtClean="0"/>
          </a:p>
          <a:p>
            <a:pPr lvl="0" fontAlgn="base"/>
            <a:r>
              <a:rPr lang="en-US" b="1" dirty="0" smtClean="0"/>
              <a:t>ФИШЕК – </a:t>
            </a:r>
            <a:r>
              <a:rPr lang="en-US" b="1" dirty="0" err="1" smtClean="0"/>
              <a:t>држач</a:t>
            </a:r>
            <a:r>
              <a:rPr lang="en-US" b="1" dirty="0" smtClean="0"/>
              <a:t> </a:t>
            </a:r>
            <a:r>
              <a:rPr lang="en-US" b="1" dirty="0" err="1" smtClean="0"/>
              <a:t>за</a:t>
            </a:r>
            <a:r>
              <a:rPr lang="en-US" b="1" dirty="0" smtClean="0"/>
              <a:t> </a:t>
            </a:r>
            <a:r>
              <a:rPr lang="en-US" b="1" dirty="0" err="1" smtClean="0"/>
              <a:t>муницију</a:t>
            </a:r>
            <a:endParaRPr lang="en-US" dirty="0" smtClean="0"/>
          </a:p>
          <a:p>
            <a:pPr lvl="0" fontAlgn="base"/>
            <a:r>
              <a:rPr lang="en-US" b="1" dirty="0" smtClean="0"/>
              <a:t>СТОГ – </a:t>
            </a:r>
            <a:r>
              <a:rPr lang="en-US" b="1" dirty="0" err="1" smtClean="0"/>
              <a:t>сакупљено</a:t>
            </a:r>
            <a:r>
              <a:rPr lang="en-US" b="1" dirty="0" smtClean="0"/>
              <a:t> </a:t>
            </a:r>
            <a:r>
              <a:rPr lang="en-US" b="1" dirty="0" err="1" smtClean="0"/>
              <a:t>сено</a:t>
            </a:r>
            <a:endParaRPr lang="en-US" dirty="0" smtClean="0"/>
          </a:p>
          <a:p>
            <a:pPr lvl="0" fontAlgn="base"/>
            <a:r>
              <a:rPr lang="en-US" b="1" dirty="0" smtClean="0"/>
              <a:t>ОБОР – </a:t>
            </a:r>
            <a:r>
              <a:rPr lang="en-US" b="1" dirty="0" err="1" smtClean="0"/>
              <a:t>тор</a:t>
            </a:r>
            <a:endParaRPr lang="en-US" dirty="0" smtClean="0"/>
          </a:p>
          <a:p>
            <a:pPr lvl="0" fontAlgn="base"/>
            <a:r>
              <a:rPr lang="en-US" b="1" dirty="0" smtClean="0"/>
              <a:t>ПРЕВЕЗ – </a:t>
            </a:r>
            <a:r>
              <a:rPr lang="en-US" b="1" dirty="0" err="1" smtClean="0"/>
              <a:t>коњски</a:t>
            </a:r>
            <a:r>
              <a:rPr lang="en-US" b="1" dirty="0" smtClean="0"/>
              <a:t> </a:t>
            </a:r>
            <a:r>
              <a:rPr lang="en-US" b="1" dirty="0" err="1" smtClean="0"/>
              <a:t>каишеви</a:t>
            </a:r>
            <a:endParaRPr lang="en-US" dirty="0" smtClean="0"/>
          </a:p>
          <a:p>
            <a:pPr lvl="0" fontAlgn="base"/>
            <a:r>
              <a:rPr lang="en-US" b="1" dirty="0" smtClean="0"/>
              <a:t>МРКОВ – </a:t>
            </a:r>
            <a:r>
              <a:rPr lang="en-US" b="1" dirty="0" err="1" smtClean="0"/>
              <a:t>коњ</a:t>
            </a:r>
            <a:r>
              <a:rPr lang="en-US" b="1" dirty="0" smtClean="0"/>
              <a:t> </a:t>
            </a:r>
            <a:r>
              <a:rPr lang="en-US" b="1" dirty="0" err="1" smtClean="0"/>
              <a:t>мрке</a:t>
            </a:r>
            <a:r>
              <a:rPr lang="en-US" b="1" dirty="0" smtClean="0"/>
              <a:t>, </a:t>
            </a:r>
            <a:r>
              <a:rPr lang="en-US" b="1" dirty="0" err="1" smtClean="0"/>
              <a:t>тамне</a:t>
            </a:r>
            <a:r>
              <a:rPr lang="en-US" b="1" dirty="0" smtClean="0"/>
              <a:t> </a:t>
            </a:r>
            <a:r>
              <a:rPr lang="en-US" b="1" dirty="0" err="1" smtClean="0"/>
              <a:t>длаке</a:t>
            </a:r>
            <a:endParaRPr lang="en-US" dirty="0" smtClean="0"/>
          </a:p>
          <a:p>
            <a:pPr lvl="0" fontAlgn="base"/>
            <a:r>
              <a:rPr lang="en-US" b="1" dirty="0" smtClean="0"/>
              <a:t>КОБАЦ – </a:t>
            </a:r>
            <a:r>
              <a:rPr lang="en-US" b="1" dirty="0" err="1" smtClean="0"/>
              <a:t>птица</a:t>
            </a:r>
            <a:r>
              <a:rPr lang="en-US" b="1" dirty="0" smtClean="0"/>
              <a:t> </a:t>
            </a:r>
            <a:r>
              <a:rPr lang="en-US" b="1" dirty="0" err="1" smtClean="0"/>
              <a:t>грабљивица</a:t>
            </a:r>
            <a:endParaRPr lang="en-US" dirty="0" smtClean="0"/>
          </a:p>
          <a:p>
            <a:pPr lvl="0" fontAlgn="base"/>
            <a:r>
              <a:rPr lang="en-US" b="1" dirty="0" smtClean="0"/>
              <a:t>ТАБОР – </a:t>
            </a:r>
            <a:r>
              <a:rPr lang="en-US" b="1" dirty="0" err="1" smtClean="0"/>
              <a:t>група</a:t>
            </a:r>
            <a:endParaRPr lang="en-US" dirty="0" smtClean="0"/>
          </a:p>
          <a:p>
            <a:pPr lvl="0" fontAlgn="base"/>
            <a:r>
              <a:rPr lang="en-US" b="1" dirty="0" smtClean="0"/>
              <a:t>ХАНЏАР – </a:t>
            </a:r>
            <a:r>
              <a:rPr lang="en-US" b="1" dirty="0" err="1" smtClean="0"/>
              <a:t>врста</a:t>
            </a:r>
            <a:r>
              <a:rPr lang="en-US" b="1" dirty="0" smtClean="0"/>
              <a:t> </a:t>
            </a:r>
            <a:r>
              <a:rPr lang="en-US" b="1" dirty="0" err="1" smtClean="0"/>
              <a:t>оружја</a:t>
            </a:r>
            <a:r>
              <a:rPr lang="en-US" b="1" dirty="0" smtClean="0"/>
              <a:t>, </a:t>
            </a:r>
            <a:r>
              <a:rPr lang="en-US" b="1" dirty="0" err="1" smtClean="0"/>
              <a:t>нож</a:t>
            </a:r>
            <a:endParaRPr lang="en-US" dirty="0" smtClean="0"/>
          </a:p>
          <a:p>
            <a:pPr lvl="0" fontAlgn="base"/>
            <a:r>
              <a:rPr lang="en-US" b="1" dirty="0" smtClean="0"/>
              <a:t>КУЋИШТА – </a:t>
            </a:r>
            <a:r>
              <a:rPr lang="en-US" b="1" dirty="0" err="1" smtClean="0"/>
              <a:t>окућница</a:t>
            </a:r>
            <a:r>
              <a:rPr lang="en-US" b="1" dirty="0" smtClean="0"/>
              <a:t>, </a:t>
            </a:r>
            <a:r>
              <a:rPr lang="en-US" b="1" dirty="0" err="1" smtClean="0"/>
              <a:t>двориште</a:t>
            </a:r>
            <a:endParaRPr lang="en-US" dirty="0" smtClean="0"/>
          </a:p>
          <a:p>
            <a:pPr lvl="0" fontAlgn="base"/>
            <a:r>
              <a:rPr lang="en-US" b="1" dirty="0" smtClean="0"/>
              <a:t>ГУНГУЛА – </a:t>
            </a:r>
            <a:r>
              <a:rPr lang="en-US" b="1" dirty="0" err="1" smtClean="0"/>
              <a:t>гужва</a:t>
            </a:r>
            <a:r>
              <a:rPr lang="en-US" b="1" dirty="0" smtClean="0"/>
              <a:t>, </a:t>
            </a:r>
            <a:r>
              <a:rPr lang="en-US" b="1" dirty="0" err="1" smtClean="0"/>
              <a:t>хаос</a:t>
            </a:r>
            <a:r>
              <a:rPr lang="en-US" b="1" dirty="0" smtClean="0"/>
              <a:t>, </a:t>
            </a:r>
            <a:r>
              <a:rPr lang="en-US" b="1" dirty="0" err="1" smtClean="0"/>
              <a:t>неред</a:t>
            </a:r>
            <a:r>
              <a:rPr lang="en-US" b="1" dirty="0" smtClean="0"/>
              <a:t> у </a:t>
            </a:r>
            <a:r>
              <a:rPr lang="en-US" b="1" dirty="0" err="1" smtClean="0"/>
              <a:t>поретку</a:t>
            </a:r>
            <a:endParaRPr lang="en-US" dirty="0" smtClean="0"/>
          </a:p>
          <a:p>
            <a:pPr lvl="0" fontAlgn="base"/>
            <a:r>
              <a:rPr lang="en-US" b="1" dirty="0" smtClean="0"/>
              <a:t>ПУК – </a:t>
            </a:r>
            <a:r>
              <a:rPr lang="en-US" b="1" dirty="0" err="1" smtClean="0"/>
              <a:t>већа</a:t>
            </a:r>
            <a:r>
              <a:rPr lang="en-US" b="1" dirty="0" smtClean="0"/>
              <a:t> </a:t>
            </a:r>
            <a:r>
              <a:rPr lang="en-US" b="1" dirty="0" err="1" smtClean="0"/>
              <a:t>војна</a:t>
            </a:r>
            <a:r>
              <a:rPr lang="en-US" b="1" dirty="0" smtClean="0"/>
              <a:t> </a:t>
            </a:r>
            <a:r>
              <a:rPr lang="en-US" b="1" dirty="0" err="1" smtClean="0"/>
              <a:t>јединица</a:t>
            </a:r>
            <a:r>
              <a:rPr lang="en-US" b="1" dirty="0" smtClean="0"/>
              <a:t>, </a:t>
            </a:r>
            <a:r>
              <a:rPr lang="en-US" b="1" dirty="0" err="1" smtClean="0"/>
              <a:t>формација</a:t>
            </a:r>
            <a:endParaRPr lang="en-US" dirty="0" smtClean="0"/>
          </a:p>
          <a:p>
            <a:pPr lvl="0" fontAlgn="base"/>
            <a:r>
              <a:rPr lang="en-US" b="1" dirty="0" smtClean="0"/>
              <a:t>ПЕРЧИН – </a:t>
            </a:r>
            <a:r>
              <a:rPr lang="en-US" b="1" dirty="0" err="1" smtClean="0"/>
              <a:t>исплетена</a:t>
            </a:r>
            <a:r>
              <a:rPr lang="en-US" b="1" dirty="0" smtClean="0"/>
              <a:t> </a:t>
            </a:r>
            <a:r>
              <a:rPr lang="en-US" b="1" dirty="0" err="1" smtClean="0"/>
              <a:t>кика</a:t>
            </a:r>
            <a:r>
              <a:rPr lang="en-US" b="1" dirty="0" smtClean="0"/>
              <a:t>, </a:t>
            </a:r>
            <a:r>
              <a:rPr lang="en-US" b="1" dirty="0" err="1" smtClean="0"/>
              <a:t>плетеница</a:t>
            </a:r>
            <a:r>
              <a:rPr lang="en-US" b="1" dirty="0" smtClean="0"/>
              <a:t>, </a:t>
            </a:r>
            <a:r>
              <a:rPr lang="en-US" b="1" dirty="0" err="1" smtClean="0"/>
              <a:t>код</a:t>
            </a:r>
            <a:r>
              <a:rPr lang="en-US" b="1" dirty="0" smtClean="0"/>
              <a:t> </a:t>
            </a:r>
            <a:r>
              <a:rPr lang="en-US" b="1" dirty="0" err="1" smtClean="0"/>
              <a:t>мушкараца</a:t>
            </a:r>
            <a:endParaRPr lang="en-US" dirty="0" smtClean="0"/>
          </a:p>
          <a:p>
            <a:pPr lvl="0" fontAlgn="base"/>
            <a:r>
              <a:rPr lang="en-US" b="1" dirty="0" smtClean="0"/>
              <a:t>МУРА – </a:t>
            </a:r>
            <a:r>
              <a:rPr lang="en-US" b="1" dirty="0" err="1" smtClean="0"/>
              <a:t>река</a:t>
            </a:r>
            <a:r>
              <a:rPr lang="en-US" b="1" dirty="0" smtClean="0"/>
              <a:t> у </a:t>
            </a:r>
            <a:r>
              <a:rPr lang="en-US" b="1" dirty="0" err="1" smtClean="0"/>
              <a:t>Словенији</a:t>
            </a:r>
            <a:r>
              <a:rPr lang="en-US" b="1" dirty="0" smtClean="0"/>
              <a:t> и </a:t>
            </a:r>
            <a:r>
              <a:rPr lang="en-US" b="1" dirty="0" err="1" smtClean="0"/>
              <a:t>Аустрији</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CS" sz="2800" dirty="0" smtClean="0"/>
              <a:t>ОДЛАСЦИ И СЕОБЕ  НАЧИНИШЕ ИХ МУТНИМА И ПРОЛАЗНИМА, КАО ДИМ, ПОСЛЕ БИТАКА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304800" y="1124744"/>
            <a:ext cx="8686800" cy="4955381"/>
          </a:xfrm>
        </p:spPr>
        <p:txBody>
          <a:bodyPr>
            <a:noAutofit/>
          </a:bodyPr>
          <a:lstStyle/>
          <a:p>
            <a:pPr lvl="0" algn="just"/>
            <a:r>
              <a:rPr lang="sr-Cyrl-CS" sz="1800" b="1" dirty="0" smtClean="0"/>
              <a:t>У одломку из петог поглавља романа описује се полазак славенско- подунавског пука у рат, а о томе како су се војници осећали, како појединац пролази кроз те недаће. говориће нам друга група (Тијана, Марија и Маријана)</a:t>
            </a:r>
            <a:endParaRPr lang="en-US" sz="1800" b="1" dirty="0" smtClean="0"/>
          </a:p>
          <a:p>
            <a:pPr lvl="0" algn="just"/>
            <a:r>
              <a:rPr lang="sr-Cyrl-CS" sz="1800" b="1" dirty="0" smtClean="0"/>
              <a:t>Запажај детаље у изгледу описаних предела.</a:t>
            </a:r>
            <a:endParaRPr lang="en-US" sz="1800" b="1" dirty="0" smtClean="0"/>
          </a:p>
          <a:p>
            <a:pPr lvl="0" algn="just"/>
            <a:r>
              <a:rPr lang="sr-Cyrl-CS" sz="1800" b="1" dirty="0" smtClean="0"/>
              <a:t>Куда се славонско-подунавски пук упутио?</a:t>
            </a:r>
            <a:endParaRPr lang="en-US" sz="1800" b="1" dirty="0" smtClean="0"/>
          </a:p>
          <a:p>
            <a:pPr lvl="0" algn="just"/>
            <a:r>
              <a:rPr lang="sr-Cyrl-CS" sz="1800" b="1" dirty="0" smtClean="0"/>
              <a:t>Какво је његово расположење?</a:t>
            </a:r>
            <a:endParaRPr lang="en-US" sz="1800" b="1" dirty="0" smtClean="0"/>
          </a:p>
          <a:p>
            <a:pPr lvl="0" algn="just"/>
            <a:r>
              <a:rPr lang="sr-Cyrl-CS" sz="1800" b="1" dirty="0" smtClean="0"/>
              <a:t>О чему размишља? Чега се боји?</a:t>
            </a:r>
            <a:endParaRPr lang="en-US" sz="1800" b="1" dirty="0" smtClean="0"/>
          </a:p>
          <a:p>
            <a:pPr lvl="0" algn="just"/>
            <a:r>
              <a:rPr lang="sr-Cyrl-CS" sz="1800" b="1" dirty="0" smtClean="0"/>
              <a:t>Издвој и анализирај слике којима је представљена атмосфера безнадежности и страха од непознатог.</a:t>
            </a:r>
            <a:endParaRPr lang="en-US" sz="1800" b="1" dirty="0" smtClean="0"/>
          </a:p>
          <a:p>
            <a:pPr lvl="0" algn="just"/>
            <a:r>
              <a:rPr lang="sr-Cyrl-CS" sz="1800" b="1" dirty="0" smtClean="0"/>
              <a:t>Наведи имена главних јунака</a:t>
            </a:r>
            <a:endParaRPr lang="en-US" sz="1800" b="1" dirty="0" smtClean="0"/>
          </a:p>
          <a:p>
            <a:pPr lvl="0" algn="just"/>
            <a:r>
              <a:rPr lang="sr-Cyrl-CS" sz="1800" b="1" dirty="0" smtClean="0"/>
              <a:t>Сагледај место Вука Исаковича у времену сеобе. </a:t>
            </a:r>
            <a:endParaRPr lang="en-US" sz="1800" b="1" dirty="0" smtClean="0"/>
          </a:p>
          <a:p>
            <a:pPr lvl="0" algn="just"/>
            <a:r>
              <a:rPr lang="sr-Cyrl-CS" sz="1800" b="1" dirty="0" smtClean="0"/>
              <a:t>Наведи основне особине његовог карактера. </a:t>
            </a:r>
            <a:endParaRPr lang="en-US" sz="1800" b="1" dirty="0" smtClean="0"/>
          </a:p>
          <a:p>
            <a:pPr lvl="0" algn="just"/>
            <a:r>
              <a:rPr lang="sr-Cyrl-CS" sz="1800" b="1" dirty="0" smtClean="0"/>
              <a:t>Шта се током његовог одсуствовања од куће догодило са његовом женом Дафином?</a:t>
            </a:r>
            <a:endParaRPr lang="en-US" sz="1800" b="1" dirty="0" smtClean="0"/>
          </a:p>
          <a:p>
            <a:pPr lvl="0" algn="just"/>
            <a:r>
              <a:rPr lang="sr-Cyrl-CS" sz="1800" b="1" dirty="0" smtClean="0"/>
              <a:t>Шта је у његовом понашању посебно упечатљиво?</a:t>
            </a:r>
            <a:endParaRPr lang="en-US" sz="1800" b="1" dirty="0" smtClean="0"/>
          </a:p>
          <a:p>
            <a:pPr lvl="0" algn="just"/>
            <a:r>
              <a:rPr lang="sr-Cyrl-CS" sz="1800" b="1" dirty="0" smtClean="0"/>
              <a:t>О чему он размишља?</a:t>
            </a:r>
            <a:endParaRPr lang="en-US" sz="1800" b="1" dirty="0" smtClean="0"/>
          </a:p>
          <a:p>
            <a:pPr lvl="0" algn="just"/>
            <a:r>
              <a:rPr lang="sr-Cyrl-CS" sz="1800" b="1" dirty="0" smtClean="0"/>
              <a:t>Какав је његов однос према ратовању?</a:t>
            </a:r>
            <a:endParaRPr lang="en-US" sz="1800" b="1" dirty="0" smtClean="0"/>
          </a:p>
          <a:p>
            <a:pPr lvl="0" algn="just"/>
            <a:r>
              <a:rPr lang="sr-Cyrl-CS" sz="1800" b="1" dirty="0" smtClean="0"/>
              <a:t>Размишљај о његовом ставу према животу и смрти и наведи своје закључке.</a:t>
            </a:r>
            <a:endParaRPr lang="en-US" sz="1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dirty="0" smtClean="0"/>
              <a:t>БЕСКРАЈАН ПЛАВИ КРУГ. У ЊЕМУ, ЗВЕЗДА</a:t>
            </a:r>
            <a:r>
              <a:rPr lang="en-US" dirty="0" smtClean="0"/>
              <a:t/>
            </a:r>
            <a:br>
              <a:rPr lang="en-US" dirty="0" smtClean="0"/>
            </a:br>
            <a:r>
              <a:rPr lang="sr-Cyrl-CS"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sr-Cyrl-CS" dirty="0" smtClean="0"/>
              <a:t> </a:t>
            </a:r>
            <a:endParaRPr lang="en-US" dirty="0" smtClean="0"/>
          </a:p>
          <a:p>
            <a:pPr lvl="0"/>
            <a:r>
              <a:rPr lang="sr-Cyrl-CS" dirty="0" smtClean="0"/>
              <a:t>Десето поглавље је последње у роману. Славонско-подунавски пук се враћа из рата. Трећа група ће говорити о жудњама и надањима Вука Исаковића</a:t>
            </a:r>
            <a:endParaRPr lang="en-US" dirty="0" smtClean="0"/>
          </a:p>
          <a:p>
            <a:pPr lvl="0"/>
            <a:r>
              <a:rPr lang="sr-Cyrl-CS" dirty="0" smtClean="0"/>
              <a:t>Анализирај о чему Вук Исакович тада размишља. </a:t>
            </a:r>
            <a:endParaRPr lang="en-US" dirty="0" smtClean="0"/>
          </a:p>
          <a:p>
            <a:pPr lvl="0"/>
            <a:r>
              <a:rPr lang="sr-Cyrl-CS" dirty="0" smtClean="0"/>
              <a:t>Какав је Исаковичев однос према прошлости?</a:t>
            </a:r>
            <a:endParaRPr lang="en-US" dirty="0" smtClean="0"/>
          </a:p>
          <a:p>
            <a:pPr lvl="0"/>
            <a:r>
              <a:rPr lang="sr-Cyrl-CS" dirty="0" smtClean="0"/>
              <a:t>Чему се нада у будућности?</a:t>
            </a:r>
            <a:endParaRPr lang="en-US" dirty="0" smtClean="0"/>
          </a:p>
          <a:p>
            <a:pPr lvl="0"/>
            <a:r>
              <a:rPr lang="sr-Cyrl-CS" dirty="0" smtClean="0"/>
              <a:t>Која је земља његова идеална постојбина?</a:t>
            </a:r>
            <a:endParaRPr lang="en-US" dirty="0" smtClean="0"/>
          </a:p>
          <a:p>
            <a:pPr lvl="0"/>
            <a:r>
              <a:rPr lang="sr-Cyrl-CS" dirty="0" smtClean="0"/>
              <a:t>Објасни због чега чезне за том земљом. Повежи његове снове о идеалној земљи са насловом десетог поглавља „Бескрајни плави круг. У њему, звезда“ и објасни тај наслов.</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dirty="0" smtClean="0"/>
              <a:t>Књижеввно-теоријска анализа</a:t>
            </a:r>
            <a:endParaRPr lang="en-US" dirty="0"/>
          </a:p>
        </p:txBody>
      </p:sp>
      <p:sp>
        <p:nvSpPr>
          <p:cNvPr id="3" name="Content Placeholder 2"/>
          <p:cNvSpPr>
            <a:spLocks noGrp="1"/>
          </p:cNvSpPr>
          <p:nvPr>
            <p:ph idx="1"/>
          </p:nvPr>
        </p:nvSpPr>
        <p:spPr/>
        <p:txBody>
          <a:bodyPr>
            <a:normAutofit fontScale="70000" lnSpcReduction="20000"/>
          </a:bodyPr>
          <a:lstStyle/>
          <a:p>
            <a:pPr lvl="0"/>
            <a:r>
              <a:rPr lang="sr-Cyrl-CS" b="1" dirty="0" smtClean="0"/>
              <a:t>КЊИЖЕВНИ РОД</a:t>
            </a:r>
            <a:r>
              <a:rPr lang="sr-Cyrl-CS" dirty="0" smtClean="0"/>
              <a:t>: епика / епска поезија</a:t>
            </a:r>
            <a:endParaRPr lang="en-US" dirty="0" smtClean="0"/>
          </a:p>
          <a:p>
            <a:pPr lvl="0"/>
            <a:r>
              <a:rPr lang="sr-Cyrl-CS" b="1" dirty="0" smtClean="0"/>
              <a:t>КЊИЖЕВНА ВРСТА</a:t>
            </a:r>
            <a:r>
              <a:rPr lang="sr-Cyrl-CS" dirty="0" smtClean="0"/>
              <a:t>: историјски роман</a:t>
            </a:r>
            <a:endParaRPr lang="en-US" dirty="0" smtClean="0"/>
          </a:p>
          <a:p>
            <a:pPr lvl="0"/>
            <a:r>
              <a:rPr lang="sr-Cyrl-CS" b="1" dirty="0" smtClean="0"/>
              <a:t>ТЕМА</a:t>
            </a:r>
            <a:r>
              <a:rPr lang="sr-Cyrl-CS" dirty="0" smtClean="0"/>
              <a:t> овог одломка је ратни поход Славонско-подунавског пука под вођством Вука Исаковича.</a:t>
            </a:r>
            <a:endParaRPr lang="en-US" dirty="0" smtClean="0"/>
          </a:p>
          <a:p>
            <a:pPr lvl="0"/>
            <a:r>
              <a:rPr lang="sr-Cyrl-CS" b="1" dirty="0" smtClean="0"/>
              <a:t>ИДЕЈА</a:t>
            </a:r>
            <a:r>
              <a:rPr lang="sr-Cyrl-CS" dirty="0" smtClean="0"/>
              <a:t> одломка је пишчева жеља да искаже своје антиратно осећање.</a:t>
            </a:r>
            <a:endParaRPr lang="en-US" dirty="0" smtClean="0"/>
          </a:p>
          <a:p>
            <a:pPr lvl="0"/>
            <a:r>
              <a:rPr lang="sr-Cyrl-CS" b="1" dirty="0" smtClean="0"/>
              <a:t>ПОРУКЕ </a:t>
            </a:r>
            <a:r>
              <a:rPr lang="sr-Cyrl-CS" dirty="0" smtClean="0"/>
              <a:t>овог одломка су: </a:t>
            </a:r>
            <a:endParaRPr lang="en-US" dirty="0" smtClean="0"/>
          </a:p>
          <a:p>
            <a:pPr lvl="0">
              <a:buNone/>
            </a:pPr>
            <a:r>
              <a:rPr lang="sr-Cyrl-CS" dirty="0" smtClean="0"/>
              <a:t>Рат понижава срж људског бића.</a:t>
            </a:r>
            <a:endParaRPr lang="en-US" dirty="0" smtClean="0"/>
          </a:p>
          <a:p>
            <a:pPr lvl="0">
              <a:buNone/>
            </a:pPr>
            <a:r>
              <a:rPr lang="sr-Cyrl-CS" dirty="0" smtClean="0"/>
              <a:t>Сваки рат је за осуду, јер је одлика нехуманости, суровости и непоштовања.</a:t>
            </a:r>
            <a:endParaRPr lang="en-US" dirty="0" smtClean="0"/>
          </a:p>
          <a:p>
            <a:pPr lvl="0">
              <a:buNone/>
            </a:pPr>
            <a:r>
              <a:rPr lang="sr-Cyrl-CS" dirty="0" smtClean="0"/>
              <a:t>Највећа људска жеља налази се у слободи и лепшем животу. </a:t>
            </a:r>
            <a:endParaRPr lang="en-US" dirty="0" smtClean="0"/>
          </a:p>
          <a:p>
            <a:pPr lvl="0">
              <a:buNone/>
            </a:pPr>
            <a:r>
              <a:rPr lang="sr-Cyrl-CS" dirty="0" smtClean="0"/>
              <a:t>Нажалост, свако време има ситне интересџије.</a:t>
            </a:r>
            <a:endParaRPr lang="en-US" dirty="0" smtClean="0"/>
          </a:p>
          <a:p>
            <a:pPr lvl="0">
              <a:buNone/>
            </a:pPr>
            <a:r>
              <a:rPr lang="sr-Cyrl-CS" dirty="0" smtClean="0"/>
              <a:t>Сила Бога не моли.</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sr-Cyrl-CS" sz="2800" dirty="0" smtClean="0"/>
              <a:t>ЈЕЗИЧКО-СТИЛСКА АНАЛИЗА:Ученици уз моју помоћ издвајају главне мотиве, а онда разговарамо о њима. </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55000" lnSpcReduction="20000"/>
          </a:bodyPr>
          <a:lstStyle/>
          <a:p>
            <a:r>
              <a:rPr lang="sr-Cyrl-CS" b="1" dirty="0" smtClean="0"/>
              <a:t>Главни мотив</a:t>
            </a:r>
            <a:r>
              <a:rPr lang="sr-Cyrl-CS" dirty="0" smtClean="0"/>
              <a:t>: сеобе</a:t>
            </a:r>
            <a:endParaRPr lang="en-US" dirty="0" smtClean="0"/>
          </a:p>
          <a:p>
            <a:r>
              <a:rPr lang="sr-Cyrl-CS" b="1" dirty="0" smtClean="0"/>
              <a:t>Мотив куће и кућишта</a:t>
            </a:r>
            <a:r>
              <a:rPr lang="sr-Cyrl-CS" dirty="0" smtClean="0"/>
              <a:t>: војници не схватају шта раде ту где јесу, полако заборављају куће, кућишта и најмилије</a:t>
            </a:r>
            <a:endParaRPr lang="en-US" dirty="0" smtClean="0"/>
          </a:p>
          <a:p>
            <a:r>
              <a:rPr lang="sr-Cyrl-CS" b="1" dirty="0" smtClean="0"/>
              <a:t>Мотив туђине</a:t>
            </a:r>
            <a:r>
              <a:rPr lang="sr-Cyrl-CS" dirty="0" smtClean="0"/>
              <a:t>: повезује се са непознатим које плаши, води у неизвесност, посебно у ратним условима, у непознатом (туђини) је извор њихове дубоке потиштености.</a:t>
            </a:r>
            <a:endParaRPr lang="en-US" dirty="0" smtClean="0"/>
          </a:p>
          <a:p>
            <a:r>
              <a:rPr lang="sr-Cyrl-CS" b="1" dirty="0" smtClean="0"/>
              <a:t>     Облици приповедања</a:t>
            </a:r>
            <a:r>
              <a:rPr lang="sr-Cyrl-CS" dirty="0" smtClean="0"/>
              <a:t>:Упечатљиво је да међу јунацима, и свим тим људима нема дијалога, углавном преовлађује дескрипција и нарација;</a:t>
            </a:r>
            <a:endParaRPr lang="en-US" dirty="0" smtClean="0"/>
          </a:p>
          <a:p>
            <a:r>
              <a:rPr lang="sr-Cyrl-CS" dirty="0" smtClean="0"/>
              <a:t>     </a:t>
            </a:r>
            <a:r>
              <a:rPr lang="sr-Cyrl-CS" b="1" dirty="0" smtClean="0"/>
              <a:t>Језик</a:t>
            </a:r>
            <a:r>
              <a:rPr lang="sr-Cyrl-CS" dirty="0" smtClean="0"/>
              <a:t>: архаичан, пун застарелих глаголских облика, имперфекат (дешаваху се, кружаку), глаголски прилог садашњи, глаголски прилог прошли; перфекат и плусквамперфекат (бејаше био) – све у циљу дочаравања атмосфере описаних догађаја. </a:t>
            </a:r>
            <a:endParaRPr lang="en-US" dirty="0" smtClean="0"/>
          </a:p>
          <a:p>
            <a:r>
              <a:rPr lang="sr-Cyrl-CS" dirty="0" smtClean="0"/>
              <a:t>Још је занимљиво преплитање сњижевног језика и </a:t>
            </a:r>
            <a:r>
              <a:rPr lang="sr-Cyrl-CS" b="1" dirty="0" smtClean="0"/>
              <a:t>рускословенског језика </a:t>
            </a:r>
            <a:r>
              <a:rPr lang="sr-Cyrl-CS" dirty="0" smtClean="0"/>
              <a:t>(језика против којег се борио Вук Карџић), то је говор војвођанског грађанства у 18. Веку. На овај начин се стиче прави утисак о оном времену, а да се такви подаци не сведу на чисту историју (госпожа Дафина, полк, солнце).</a:t>
            </a:r>
            <a:endParaRPr lang="en-US" dirty="0" smtClean="0"/>
          </a:p>
          <a:p>
            <a:r>
              <a:rPr lang="sr-Cyrl-CS" b="1" dirty="0" smtClean="0"/>
              <a:t>Невероватан број русизама</a:t>
            </a:r>
            <a:r>
              <a:rPr lang="sr-Cyrl-CS" dirty="0" smtClean="0"/>
              <a:t>: виновник, дејство, искрен, личност, наградити, начело, негодовати, подозрив, пуковник, обмана...</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fontScale="90000"/>
          </a:bodyPr>
          <a:lstStyle/>
          <a:p>
            <a:pPr algn="ctr"/>
            <a:r>
              <a:rPr lang="sr-Cyrl-CS" sz="2700" b="1" dirty="0" smtClean="0"/>
              <a:t>ЛИКОВИ:</a:t>
            </a:r>
            <a:r>
              <a:rPr lang="en-US" sz="2700" dirty="0" smtClean="0"/>
              <a:t/>
            </a:r>
            <a:br>
              <a:rPr lang="en-US" sz="2700" dirty="0" smtClean="0"/>
            </a:br>
            <a:r>
              <a:rPr lang="sr-Cyrl-CS" sz="2700" dirty="0" smtClean="0"/>
              <a:t>Наводим ученике на закључак да су ликови одломка: колективни (пук) и индивидуални (Вук Исакович</a:t>
            </a:r>
            <a:r>
              <a:rPr lang="sr-Cyrl-C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sr-Cyrl-CS" b="1" dirty="0" smtClean="0"/>
              <a:t>Славонско-подунавски пук:</a:t>
            </a:r>
            <a:r>
              <a:rPr lang="sr-Cyrl-CS" dirty="0" smtClean="0"/>
              <a:t> главни лик, састављен од Срба, под вођством Вука Исаковича; у мукама које трпи добија неке неочекиване карактеристике сличније животињском свету: понизан, тих, попут пребијеног псета, неуредан, развучен, као пијан, опуштених глава, креће се као стадо, огорчен, уморан, уплашен туђине, разливених осећања, празних душа, потиштен.</a:t>
            </a:r>
            <a:endParaRPr lang="en-US" dirty="0" smtClean="0"/>
          </a:p>
          <a:p>
            <a:r>
              <a:rPr lang="sr-Cyrl-CS" b="1" dirty="0" smtClean="0"/>
              <a:t>Вук, Аранђел и Дафина:</a:t>
            </a:r>
            <a:r>
              <a:rPr lang="sr-Cyrl-CS" dirty="0" smtClean="0"/>
              <a:t> три књиге Сеоба говоре о страдању породице Исакович. Кроз њихове личности представљено је вечно трагање за срећом и бежање свести из страдања у сан и машту. Човек је приказан као неко ко сања о даљинама, висинама, о неком другом простору и верује да ће негде другде пронаћи своју срећу. Радња романа се везује за ратне и мирнодопске услове. Срби ратују, пате се по Европи, враћају се својим кућама.</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CS" dirty="0" smtClean="0"/>
              <a:t>Главни јунаци</a:t>
            </a:r>
            <a:endParaRPr lang="en-US" dirty="0"/>
          </a:p>
        </p:txBody>
      </p:sp>
      <p:sp>
        <p:nvSpPr>
          <p:cNvPr id="3" name="Content Placeholder 2"/>
          <p:cNvSpPr>
            <a:spLocks noGrp="1"/>
          </p:cNvSpPr>
          <p:nvPr>
            <p:ph idx="1"/>
          </p:nvPr>
        </p:nvSpPr>
        <p:spPr/>
        <p:txBody>
          <a:bodyPr>
            <a:normAutofit fontScale="70000" lnSpcReduction="20000"/>
          </a:bodyPr>
          <a:lstStyle/>
          <a:p>
            <a:r>
              <a:rPr lang="sr-Cyrl-CS" b="1" dirty="0" smtClean="0"/>
              <a:t>Вук: </a:t>
            </a:r>
            <a:r>
              <a:rPr lang="sr-Cyrl-CS" dirty="0" smtClean="0"/>
              <a:t>Представљен је као кривоног и тежак, без воље.Мора у рат. иако је физички уморан и пропао. Из унутрашњег незадовољства он иде напред у непознато. Не успева да одведе свој народ у Русију, то ће се десити у другој књизи Сеоба, али не с њим.</a:t>
            </a:r>
            <a:endParaRPr lang="en-US" dirty="0" smtClean="0"/>
          </a:p>
          <a:p>
            <a:r>
              <a:rPr lang="sr-Cyrl-CS" b="1" dirty="0" smtClean="0"/>
              <a:t>Аранђел, његов брат: </a:t>
            </a:r>
            <a:r>
              <a:rPr lang="sr-Cyrl-CS" dirty="0" smtClean="0"/>
              <a:t>је потпуно другачији, он није војник, он је трговац. Нема ни један разлог за сеобу, чак је против тог лудог потеза. С друге стране, он је управо пример да се новцем не може купити све. Упркос богатству у души је незадовољан.</a:t>
            </a:r>
            <a:endParaRPr lang="en-US" dirty="0" smtClean="0"/>
          </a:p>
          <a:p>
            <a:r>
              <a:rPr lang="sr-Cyrl-CS" b="1" dirty="0" smtClean="0"/>
              <a:t>Госпожа Дафина:</a:t>
            </a:r>
            <a:r>
              <a:rPr lang="sr-Cyrl-CS" dirty="0" smtClean="0"/>
              <a:t> она је занимљива већ својим изгледом. Лепа, неодољива, нежна. Никако се не уклапа својим изгледом у описане пределе и слике напаћеног народа. И она живи у реалном свету, у свим трзавицама које јој живот намеће, док је мисли носе у свет који прижељкује.</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dirty="0" smtClean="0"/>
              <a:t>Живот Милоша Црњанског</a:t>
            </a:r>
            <a:endParaRPr lang="en-US" dirty="0"/>
          </a:p>
        </p:txBody>
      </p:sp>
      <p:sp>
        <p:nvSpPr>
          <p:cNvPr id="3" name="Content Placeholder 2"/>
          <p:cNvSpPr>
            <a:spLocks noGrp="1"/>
          </p:cNvSpPr>
          <p:nvPr>
            <p:ph idx="1"/>
          </p:nvPr>
        </p:nvSpPr>
        <p:spPr/>
        <p:txBody>
          <a:bodyPr>
            <a:normAutofit/>
          </a:bodyPr>
          <a:lstStyle/>
          <a:p>
            <a:r>
              <a:rPr lang="sr-Cyrl-CS" sz="2400" dirty="0" smtClean="0"/>
              <a:t>рођен 26. октобра у Чонграду, у Румунији;</a:t>
            </a:r>
          </a:p>
          <a:p>
            <a:r>
              <a:rPr lang="sr-Cyrl-CS" sz="2400" dirty="0" smtClean="0"/>
              <a:t>у Бечу уписује студије медицине;</a:t>
            </a:r>
          </a:p>
          <a:p>
            <a:r>
              <a:rPr lang="sr-Cyrl-CS" sz="2400" dirty="0"/>
              <a:t>м</a:t>
            </a:r>
            <a:r>
              <a:rPr lang="sr-Cyrl-CS" sz="2400" dirty="0" smtClean="0"/>
              <a:t>олбилисан је у аустро-угарску војску и одлази на фронт у Галицију;</a:t>
            </a:r>
          </a:p>
          <a:p>
            <a:r>
              <a:rPr lang="sr-Cyrl-CS" sz="2400" dirty="0"/>
              <a:t>у</a:t>
            </a:r>
            <a:r>
              <a:rPr lang="sr-Cyrl-CS" sz="2400" dirty="0" smtClean="0"/>
              <a:t> Београду студира књижевност и упознаје Виду Ружић;</a:t>
            </a:r>
          </a:p>
          <a:p>
            <a:r>
              <a:rPr lang="sr-Cyrl-CS" sz="2400" dirty="0"/>
              <a:t>п</a:t>
            </a:r>
            <a:r>
              <a:rPr lang="sr-Cyrl-CS" sz="2400" dirty="0" smtClean="0"/>
              <a:t>осле Другог светског рата остаје као емигрант у Лондону;</a:t>
            </a:r>
          </a:p>
          <a:p>
            <a:r>
              <a:rPr lang="sr-Cyrl-CS" sz="2400" dirty="0"/>
              <a:t>г</a:t>
            </a:r>
            <a:r>
              <a:rPr lang="sr-Cyrl-CS" sz="2400" dirty="0" smtClean="0"/>
              <a:t>одине 1965. враћа се у Београд;</a:t>
            </a:r>
          </a:p>
          <a:p>
            <a:r>
              <a:rPr lang="sr-Cyrl-CS" sz="2400" dirty="0" smtClean="0"/>
              <a:t>Сахрањен је на Новом гробљу у алеји великана</a:t>
            </a:r>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solidFill>
              <a:schemeClr val="accent1"/>
            </a:solidFill>
          </a:ln>
        </p:spPr>
        <p:txBody>
          <a:bodyPr>
            <a:noAutofit/>
          </a:bodyPr>
          <a:lstStyle/>
          <a:p>
            <a:r>
              <a:rPr lang="sr-Cyrl-CS" sz="2800" dirty="0" smtClean="0">
                <a:solidFill>
                  <a:schemeClr val="accent5">
                    <a:lumMod val="75000"/>
                  </a:schemeClr>
                </a:solidFill>
              </a:rPr>
              <a:t>ЦРЊАНСКИ  - СПОРТИСТА</a:t>
            </a:r>
            <a:br>
              <a:rPr lang="sr-Cyrl-CS" sz="2800" dirty="0" smtClean="0">
                <a:solidFill>
                  <a:schemeClr val="accent5">
                    <a:lumMod val="75000"/>
                  </a:schemeClr>
                </a:solidFill>
              </a:rPr>
            </a:br>
            <a:r>
              <a:rPr lang="sr-Cyrl-CS" sz="2800" dirty="0" smtClean="0">
                <a:solidFill>
                  <a:schemeClr val="accent5">
                    <a:lumMod val="75000"/>
                  </a:schemeClr>
                </a:solidFill>
              </a:rPr>
              <a:t>(читанка “свет занимљивости”)</a:t>
            </a:r>
            <a:endParaRPr lang="en-US" sz="2800" dirty="0">
              <a:solidFill>
                <a:schemeClr val="accent5">
                  <a:lumMod val="75000"/>
                </a:schemeClr>
              </a:solidFill>
            </a:endParaRPr>
          </a:p>
        </p:txBody>
      </p:sp>
      <p:sp>
        <p:nvSpPr>
          <p:cNvPr id="3" name="Content Placeholder 2"/>
          <p:cNvSpPr>
            <a:spLocks noGrp="1"/>
          </p:cNvSpPr>
          <p:nvPr>
            <p:ph idx="1"/>
          </p:nvPr>
        </p:nvSpPr>
        <p:spPr/>
        <p:txBody>
          <a:bodyPr>
            <a:noAutofit/>
          </a:bodyPr>
          <a:lstStyle/>
          <a:p>
            <a:pPr algn="just"/>
            <a:r>
              <a:rPr lang="sr-Cyrl-CS" sz="1400" b="1" dirty="0" smtClean="0"/>
              <a:t>Gledalac TV serije </a:t>
            </a:r>
            <a:r>
              <a:rPr lang="sr-Latn-CS" sz="1400" b="1" dirty="0" smtClean="0"/>
              <a:t>„</a:t>
            </a:r>
            <a:r>
              <a:rPr lang="sr-Cyrl-CS" sz="1400" b="1" dirty="0" smtClean="0"/>
              <a:t>Montevideo</a:t>
            </a:r>
            <a:r>
              <a:rPr lang="sr-Latn-CS" sz="1400" b="1" dirty="0" smtClean="0"/>
              <a:t>“</a:t>
            </a:r>
            <a:r>
              <a:rPr lang="sr-Cyrl-CS" sz="1400" b="1" dirty="0" smtClean="0"/>
              <a:t> mogao bi postaviti pitanje: otkud u romantičnoj priči o fudbalu pisac Miloš Crnjanski? Sam Crnjanski bi odgovorio: </a:t>
            </a:r>
            <a:r>
              <a:rPr lang="sr-Latn-CS" sz="1400" b="1" dirty="0" smtClean="0"/>
              <a:t>„</a:t>
            </a:r>
            <a:r>
              <a:rPr lang="sr-Cyrl-CS" sz="1400" b="1" dirty="0" smtClean="0"/>
              <a:t>Sve je u vezi, na svetu</a:t>
            </a:r>
            <a:r>
              <a:rPr lang="sr-Latn-CS" sz="1400" b="1" dirty="0" smtClean="0"/>
              <a:t>“</a:t>
            </a:r>
            <a:r>
              <a:rPr lang="sr-Cyrl-CS" sz="1400" b="1" dirty="0" smtClean="0"/>
              <a:t>.</a:t>
            </a:r>
            <a:endParaRPr lang="sr-Latn-CS" sz="1400" b="1" dirty="0" smtClean="0"/>
          </a:p>
          <a:p>
            <a:pPr algn="just"/>
            <a:r>
              <a:rPr lang="sr-Cyrl-CS" sz="1400" b="1" dirty="0" smtClean="0"/>
              <a:t>Sa slavom vodećeg avangardnog pesnika i prozaiste (</a:t>
            </a:r>
            <a:r>
              <a:rPr lang="sr-Latn-CS" sz="1400" b="1" dirty="0" smtClean="0"/>
              <a:t>„</a:t>
            </a:r>
            <a:r>
              <a:rPr lang="sr-Cyrl-CS" sz="1400" b="1" dirty="0" smtClean="0"/>
              <a:t>Lirika Itake</a:t>
            </a:r>
            <a:r>
              <a:rPr lang="sr-Latn-CS" sz="1400" b="1" dirty="0" smtClean="0"/>
              <a:t>“</a:t>
            </a:r>
            <a:r>
              <a:rPr lang="sr-Cyrl-CS" sz="1400" b="1" dirty="0" smtClean="0"/>
              <a:t>, </a:t>
            </a:r>
            <a:r>
              <a:rPr lang="sr-Latn-CS" sz="1400" b="1" dirty="0" smtClean="0"/>
              <a:t>„</a:t>
            </a:r>
            <a:r>
              <a:rPr lang="sr-Cyrl-CS" sz="1400" b="1" dirty="0" smtClean="0"/>
              <a:t>Dnevnik o Čarnojeviću</a:t>
            </a:r>
            <a:r>
              <a:rPr lang="sr-Latn-CS" sz="1400" b="1" dirty="0" smtClean="0"/>
              <a:t>“</a:t>
            </a:r>
            <a:r>
              <a:rPr lang="sr-Cyrl-CS" sz="1400" b="1" dirty="0" smtClean="0"/>
              <a:t>) bio je kapiten, registrovani fudbaler pančevačkog Banata (Beogradska župa). Kao veteran igrao je za old-boj tim Jugoslavije, za koju je navijao. U ovom klubu su igrali njegovi đaci iz Četvrte muške gimnazije (Milutinac, Đokić, Hrnjiček - putovali u Montevideo) a šurak Jovan Ružić, prvi srpski internacionalac, bio je funkcioner.</a:t>
            </a:r>
            <a:endParaRPr lang="sr-Latn-CS" sz="1400" b="1" dirty="0" smtClean="0"/>
          </a:p>
          <a:p>
            <a:pPr algn="just"/>
            <a:r>
              <a:rPr lang="sr-Cyrl-CS" sz="1400" b="1" dirty="0" smtClean="0"/>
              <a:t>O svom odnosu prema fudbalu ostavio je traga u pismima Ivi Andriću kada je ovaj službovao u našim poslanstvima u Vatikanu i Bukureštu, u </a:t>
            </a:r>
            <a:r>
              <a:rPr lang="sr-Latn-CS" sz="1400" b="1" dirty="0" smtClean="0"/>
              <a:t>„</a:t>
            </a:r>
            <a:r>
              <a:rPr lang="sr-Cyrl-CS" sz="1400" b="1" dirty="0" smtClean="0"/>
              <a:t>Itaki i komentarima</a:t>
            </a:r>
            <a:r>
              <a:rPr lang="sr-Latn-CS" sz="1400" b="1" dirty="0" smtClean="0"/>
              <a:t>“</a:t>
            </a:r>
            <a:r>
              <a:rPr lang="sr-Cyrl-CS" sz="1400" b="1" dirty="0" smtClean="0"/>
              <a:t> (1959), intervjuima. U jedinom sportskom, za </a:t>
            </a:r>
            <a:r>
              <a:rPr lang="sr-Latn-CS" sz="1400" b="1" dirty="0" smtClean="0"/>
              <a:t>„</a:t>
            </a:r>
            <a:r>
              <a:rPr lang="sr-Cyrl-CS" sz="1400" b="1" dirty="0" smtClean="0"/>
              <a:t>Sportistu</a:t>
            </a:r>
            <a:r>
              <a:rPr lang="sr-Latn-CS" sz="1400" b="1" dirty="0" smtClean="0"/>
              <a:t>“</a:t>
            </a:r>
            <a:r>
              <a:rPr lang="sr-Cyrl-CS" sz="1400" b="1" dirty="0" smtClean="0"/>
              <a:t>, juna 1930, kaže da bi više voleo da igra u prvom timu Jugoslavije, no da opet dobije nagradu Akademije.</a:t>
            </a:r>
            <a:endParaRPr lang="sr-Latn-CS" sz="1400" b="1" dirty="0" smtClean="0"/>
          </a:p>
          <a:p>
            <a:pPr algn="just"/>
            <a:r>
              <a:rPr lang="sr-Cyrl-CS" sz="1400" b="1" dirty="0" smtClean="0"/>
              <a:t>Crnjanski je, veli, </a:t>
            </a:r>
            <a:r>
              <a:rPr lang="sr-Latn-CS" sz="1400" b="1" dirty="0" smtClean="0"/>
              <a:t>„</a:t>
            </a:r>
            <a:r>
              <a:rPr lang="sr-Cyrl-CS" sz="1400" b="1" dirty="0" smtClean="0"/>
              <a:t>odrastao u fudbalu</a:t>
            </a:r>
            <a:r>
              <a:rPr lang="sr-Latn-CS" sz="1400" b="1" dirty="0" smtClean="0"/>
              <a:t>“</a:t>
            </a:r>
            <a:r>
              <a:rPr lang="sr-Cyrl-CS" sz="1400" b="1" dirty="0" smtClean="0"/>
              <a:t> i fudbal nikada nije mogao da zaboravi. Sećao se svojih saigrača sa Sušaka (Prestinija, Grandića, levog beka Brane, Mađara Jao Pište, čuvenog centarhalfa, koji je, 1914, kada je počeo rat, činio sve da mu pomogne da pređe u Srbiju), utakmica protiv Hajduka u Splitu. Među igračima Jugoslavije najviše je cenio Luburića, Dragana Jovanovića Ženu (</a:t>
            </a:r>
            <a:r>
              <a:rPr lang="sr-Latn-CS" sz="1400" b="1" dirty="0" smtClean="0"/>
              <a:t>„</a:t>
            </a:r>
            <a:r>
              <a:rPr lang="sr-Cyrl-CS" sz="1400" b="1" dirty="0" smtClean="0"/>
              <a:t>tip prvoklasnog engleskog fudbalera</a:t>
            </a:r>
            <a:r>
              <a:rPr lang="sr-Latn-CS" sz="1400" b="1" dirty="0" smtClean="0"/>
              <a:t>“</a:t>
            </a:r>
            <a:r>
              <a:rPr lang="sr-Cyrl-CS" sz="1400" b="1" dirty="0" smtClean="0"/>
              <a:t>) i Milutinca (</a:t>
            </a:r>
            <a:r>
              <a:rPr lang="sr-Latn-CS" sz="1400" b="1" dirty="0" smtClean="0"/>
              <a:t>„</a:t>
            </a:r>
            <a:r>
              <a:rPr lang="sr-Cyrl-CS" sz="1400" b="1" dirty="0" smtClean="0"/>
              <a:t>tip naše rasne igre</a:t>
            </a:r>
            <a:r>
              <a:rPr lang="sr-Latn-CS" sz="1400" b="1" dirty="0" smtClean="0"/>
              <a:t>“</a:t>
            </a:r>
            <a:r>
              <a:rPr lang="sr-Cyrl-CS" sz="1400" b="1" dirty="0" smtClean="0"/>
              <a:t>). O vedetama BSK, Moši i Tirnaniću, govorio je: </a:t>
            </a:r>
            <a:r>
              <a:rPr lang="sr-Latn-CS" sz="1400" b="1" dirty="0" smtClean="0"/>
              <a:t>„</a:t>
            </a:r>
            <a:r>
              <a:rPr lang="sr-Cyrl-CS" sz="1400" b="1" dirty="0" smtClean="0"/>
              <a:t>Oni su neosporni majstori i lepših poteza ja nisam video ni pri velikim utakmicama u inostranstvu</a:t>
            </a:r>
            <a:r>
              <a:rPr lang="sr-Latn-CS" sz="1400" b="1" dirty="0" smtClean="0"/>
              <a:t>“</a:t>
            </a:r>
            <a:r>
              <a:rPr lang="sr-Cyrl-CS" sz="1400" b="1" dirty="0" smtClean="0"/>
              <a:t>. A gledao je tadašnje velikane: Rapid, Ferencvaroš, Seltik...</a:t>
            </a:r>
            <a:endParaRPr lang="sr-Latn-CS" sz="1400" b="1" dirty="0" smtClean="0"/>
          </a:p>
          <a:p>
            <a:pPr algn="just"/>
            <a:r>
              <a:rPr lang="sr-Cyrl-CS" sz="1400" b="1" dirty="0" smtClean="0"/>
              <a:t>Po povratku u zemlju Crnjanski je, svedoči Mirković, retko išao na stadione, sem nekoliko puta (jednom je Miljanić poslao kola po njega) ali se uvek interesovao za svoju Zvezdu, posebno bi pitao koju je ocenu dobio njegov ljubimac Dušan Savić. U jednoj karti iz mestašca Fijezole kraj Firence, gde je uglavnom napisao poemu </a:t>
            </a:r>
            <a:r>
              <a:rPr lang="sr-Latn-CS" sz="1400" b="1" dirty="0" smtClean="0"/>
              <a:t>„</a:t>
            </a:r>
            <a:r>
              <a:rPr lang="sr-Cyrl-CS" sz="1400" b="1" dirty="0" smtClean="0"/>
              <a:t>Stražilovo</a:t>
            </a:r>
            <a:r>
              <a:rPr lang="sr-Latn-CS" sz="1400" b="1" dirty="0" smtClean="0"/>
              <a:t>“</a:t>
            </a:r>
            <a:r>
              <a:rPr lang="sr-Cyrl-CS" sz="1400" b="1" dirty="0" smtClean="0"/>
              <a:t>, pita me: Šta se to pobogu događa sa Crvenom zvezdom?</a:t>
            </a:r>
            <a:endParaRPr lang="sr-Latn-CS" sz="1400" b="1" dirty="0" smtClean="0"/>
          </a:p>
          <a:p>
            <a:pPr algn="just"/>
            <a:r>
              <a:rPr lang="sr-Cyrl-CS" sz="1600" b="1" dirty="0" smtClean="0"/>
              <a:t> </a:t>
            </a:r>
            <a:endParaRPr lang="sr-Latn-CS" sz="1600" b="1" dirty="0" smtClean="0"/>
          </a:p>
          <a:p>
            <a:pPr algn="just"/>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sr-Cyrl-CS" dirty="0" smtClean="0"/>
              <a:t>Бунтовни песник, творац модерне поезије</a:t>
            </a:r>
            <a:endParaRPr lang="en-US" dirty="0"/>
          </a:p>
        </p:txBody>
      </p:sp>
      <p:sp>
        <p:nvSpPr>
          <p:cNvPr id="3" name="Content Placeholder 2"/>
          <p:cNvSpPr>
            <a:spLocks noGrp="1"/>
          </p:cNvSpPr>
          <p:nvPr>
            <p:ph idx="1"/>
          </p:nvPr>
        </p:nvSpPr>
        <p:spPr/>
        <p:txBody>
          <a:bodyPr>
            <a:normAutofit/>
          </a:bodyPr>
          <a:lstStyle/>
          <a:p>
            <a:pPr algn="just"/>
            <a:r>
              <a:rPr lang="sr-Cyrl-CS" sz="2800" b="1" i="1" dirty="0" smtClean="0">
                <a:solidFill>
                  <a:schemeClr val="accent3">
                    <a:lumMod val="75000"/>
                  </a:schemeClr>
                </a:solidFill>
              </a:rPr>
              <a:t>ЛИРИКА ИТАКЕ </a:t>
            </a:r>
            <a:r>
              <a:rPr lang="sr-Cyrl-CS" sz="2800" b="1" dirty="0" smtClean="0">
                <a:solidFill>
                  <a:schemeClr val="accent2">
                    <a:lumMod val="75000"/>
                  </a:schemeClr>
                </a:solidFill>
              </a:rPr>
              <a:t>(1919) – снажна антиратна лирика</a:t>
            </a:r>
          </a:p>
          <a:p>
            <a:pPr algn="just"/>
            <a:r>
              <a:rPr lang="sr-Cyrl-CS" sz="2800" b="1" i="1" dirty="0" smtClean="0">
                <a:solidFill>
                  <a:schemeClr val="tx1">
                    <a:lumMod val="50000"/>
                    <a:lumOff val="50000"/>
                  </a:schemeClr>
                </a:solidFill>
              </a:rPr>
              <a:t>ДНЕВНИК О ЧАРНОЈЕВИЋУ </a:t>
            </a:r>
            <a:r>
              <a:rPr lang="sr-Cyrl-CS" sz="2800" b="1" dirty="0" smtClean="0">
                <a:solidFill>
                  <a:schemeClr val="accent2">
                    <a:lumMod val="75000"/>
                  </a:schemeClr>
                </a:solidFill>
              </a:rPr>
              <a:t>(1921) – тематски паралелан Лирици Итаке</a:t>
            </a:r>
          </a:p>
          <a:p>
            <a:pPr algn="just"/>
            <a:r>
              <a:rPr lang="sr-Cyrl-CS" sz="2800" b="1" i="1" dirty="0" smtClean="0">
                <a:solidFill>
                  <a:schemeClr val="tx1">
                    <a:lumMod val="65000"/>
                    <a:lumOff val="35000"/>
                  </a:schemeClr>
                </a:solidFill>
              </a:rPr>
              <a:t>СЕОБЕ </a:t>
            </a:r>
            <a:r>
              <a:rPr lang="sr-Cyrl-CS" sz="2800" b="1" dirty="0" smtClean="0">
                <a:solidFill>
                  <a:schemeClr val="accent2">
                    <a:lumMod val="75000"/>
                  </a:schemeClr>
                </a:solidFill>
              </a:rPr>
              <a:t>(1929) и </a:t>
            </a:r>
            <a:r>
              <a:rPr lang="sr-Cyrl-CS" sz="2800" b="1" i="1" dirty="0" smtClean="0">
                <a:solidFill>
                  <a:schemeClr val="tx1">
                    <a:lumMod val="65000"/>
                    <a:lumOff val="35000"/>
                  </a:schemeClr>
                </a:solidFill>
              </a:rPr>
              <a:t>ДРУГА КЊИГА </a:t>
            </a:r>
            <a:r>
              <a:rPr lang="sr-Cyrl-CS" sz="2800" b="1" i="1" dirty="0" smtClean="0">
                <a:solidFill>
                  <a:schemeClr val="tx1">
                    <a:lumMod val="65000"/>
                    <a:lumOff val="35000"/>
                  </a:schemeClr>
                </a:solidFill>
              </a:rPr>
              <a:t>С</a:t>
            </a:r>
            <a:r>
              <a:rPr lang="en-US" sz="2800" b="1" i="1" dirty="0">
                <a:solidFill>
                  <a:schemeClr val="tx1">
                    <a:lumMod val="65000"/>
                    <a:lumOff val="35000"/>
                  </a:schemeClr>
                </a:solidFill>
              </a:rPr>
              <a:t>E</a:t>
            </a:r>
            <a:r>
              <a:rPr lang="sr-Cyrl-CS" sz="2800" b="1" i="1" dirty="0" smtClean="0">
                <a:solidFill>
                  <a:schemeClr val="tx1">
                    <a:lumMod val="65000"/>
                    <a:lumOff val="35000"/>
                  </a:schemeClr>
                </a:solidFill>
              </a:rPr>
              <a:t>ОБА </a:t>
            </a:r>
            <a:r>
              <a:rPr lang="sr-Cyrl-CS" sz="2800" b="1" dirty="0" smtClean="0">
                <a:solidFill>
                  <a:schemeClr val="accent2">
                    <a:lumMod val="75000"/>
                  </a:schemeClr>
                </a:solidFill>
              </a:rPr>
              <a:t>(1972) – имају историјску подлогу: Срби избегли у Угарску, а онда и у Русију у 18. веку, и њихово учешће у биткама широм Европе, представљајући их као изгнани народ</a:t>
            </a:r>
            <a:endParaRPr lang="en-US" sz="2800" b="1" dirty="0">
              <a:solidFill>
                <a:schemeClr val="accent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dirty="0" smtClean="0"/>
              <a:t>извори</a:t>
            </a:r>
            <a:endParaRPr lang="en-US" dirty="0"/>
          </a:p>
        </p:txBody>
      </p:sp>
      <p:pic>
        <p:nvPicPr>
          <p:cNvPr id="5" name="Content Placeholder 4" descr="http://silvy1102.files.wordpress.com/2011/03/mar-terez.jpg?w=490">
            <a:hlinkClick r:id="rId2"/>
          </p:cNvPr>
          <p:cNvPicPr>
            <a:picLocks noGrp="1"/>
          </p:cNvPicPr>
          <p:nvPr>
            <p:ph sz="half" idx="1"/>
          </p:nvPr>
        </p:nvPicPr>
        <p:blipFill>
          <a:blip r:embed="rId3"/>
          <a:srcRect/>
          <a:stretch>
            <a:fillRect/>
          </a:stretch>
        </p:blipFill>
        <p:spPr bwMode="auto">
          <a:xfrm>
            <a:off x="1081087" y="2000240"/>
            <a:ext cx="2790825" cy="2905929"/>
          </a:xfrm>
          <a:prstGeom prst="rect">
            <a:avLst/>
          </a:prstGeom>
          <a:noFill/>
          <a:ln w="9525">
            <a:noFill/>
            <a:miter lim="800000"/>
            <a:headEnd/>
            <a:tailEnd/>
          </a:ln>
        </p:spPr>
      </p:pic>
      <p:sp>
        <p:nvSpPr>
          <p:cNvPr id="4" name="Content Placeholder 3"/>
          <p:cNvSpPr>
            <a:spLocks noGrp="1"/>
          </p:cNvSpPr>
          <p:nvPr>
            <p:ph sz="half" idx="2"/>
          </p:nvPr>
        </p:nvSpPr>
        <p:spPr/>
        <p:txBody>
          <a:bodyPr>
            <a:normAutofit fontScale="92500" lnSpcReduction="20000"/>
          </a:bodyPr>
          <a:lstStyle/>
          <a:p>
            <a:pPr algn="just"/>
            <a:r>
              <a:rPr lang="en-US" sz="2200" b="1" dirty="0"/>
              <a:t>У </a:t>
            </a:r>
            <a:r>
              <a:rPr lang="en-US" sz="2200" b="1" dirty="0" err="1"/>
              <a:t>три</a:t>
            </a:r>
            <a:r>
              <a:rPr lang="en-US" sz="2200" b="1" dirty="0"/>
              <a:t> </a:t>
            </a:r>
            <a:r>
              <a:rPr lang="en-US" sz="2200" b="1" dirty="0" err="1"/>
              <a:t>књиге</a:t>
            </a:r>
            <a:r>
              <a:rPr lang="en-US" sz="2200" b="1" dirty="0"/>
              <a:t> </a:t>
            </a:r>
            <a:r>
              <a:rPr lang="en-US" sz="2200" b="1" dirty="0" err="1"/>
              <a:t>овог</a:t>
            </a:r>
            <a:r>
              <a:rPr lang="en-US" sz="2200" b="1" dirty="0"/>
              <a:t> </a:t>
            </a:r>
            <a:r>
              <a:rPr lang="en-US" sz="2200" b="1" dirty="0" err="1"/>
              <a:t>романа</a:t>
            </a:r>
            <a:r>
              <a:rPr lang="en-US" sz="2200" b="1" dirty="0"/>
              <a:t> </a:t>
            </a:r>
            <a:r>
              <a:rPr lang="en-US" sz="2200" b="1" dirty="0" err="1"/>
              <a:t>главна</a:t>
            </a:r>
            <a:r>
              <a:rPr lang="en-US" sz="2200" b="1" dirty="0"/>
              <a:t> </a:t>
            </a:r>
            <a:r>
              <a:rPr lang="en-US" sz="2200" b="1" dirty="0" err="1"/>
              <a:t>је</a:t>
            </a:r>
            <a:r>
              <a:rPr lang="en-US" sz="2200" b="1" dirty="0"/>
              <a:t> </a:t>
            </a:r>
            <a:r>
              <a:rPr lang="en-US" sz="2200" b="1" dirty="0" err="1"/>
              <a:t>тема</a:t>
            </a:r>
            <a:r>
              <a:rPr lang="en-US" sz="2200" b="1" dirty="0"/>
              <a:t> </a:t>
            </a:r>
            <a:r>
              <a:rPr lang="en-US" sz="2200" b="1" dirty="0" err="1"/>
              <a:t>живот</a:t>
            </a:r>
            <a:r>
              <a:rPr lang="en-US" sz="2200" b="1" dirty="0"/>
              <a:t> и </a:t>
            </a:r>
            <a:r>
              <a:rPr lang="en-US" sz="2200" b="1" dirty="0" err="1"/>
              <a:t>судбина</a:t>
            </a:r>
            <a:r>
              <a:rPr lang="en-US" sz="2200" b="1" dirty="0"/>
              <a:t> </a:t>
            </a:r>
            <a:r>
              <a:rPr lang="en-US" sz="2200" b="1" dirty="0" err="1"/>
              <a:t>панонских</a:t>
            </a:r>
            <a:r>
              <a:rPr lang="en-US" sz="2200" b="1" dirty="0"/>
              <a:t> </a:t>
            </a:r>
            <a:r>
              <a:rPr lang="en-US" sz="2200" b="1" dirty="0" err="1"/>
              <a:t>Срба</a:t>
            </a:r>
            <a:r>
              <a:rPr lang="en-US" sz="2200" b="1" dirty="0"/>
              <a:t> у 18. </a:t>
            </a:r>
            <a:r>
              <a:rPr lang="en-US" sz="2200" b="1" dirty="0" err="1"/>
              <a:t>веку</a:t>
            </a:r>
            <a:r>
              <a:rPr lang="en-US" sz="2200" b="1" dirty="0"/>
              <a:t>. У </a:t>
            </a:r>
            <a:r>
              <a:rPr lang="en-US" sz="2200" b="1" dirty="0" err="1"/>
              <a:t>великом</a:t>
            </a:r>
            <a:r>
              <a:rPr lang="en-US" sz="2200" b="1" dirty="0"/>
              <a:t> </a:t>
            </a:r>
            <a:r>
              <a:rPr lang="en-US" sz="2200" b="1" dirty="0" err="1"/>
              <a:t>делу</a:t>
            </a:r>
            <a:r>
              <a:rPr lang="en-US" sz="2200" b="1" dirty="0"/>
              <a:t> </a:t>
            </a:r>
            <a:r>
              <a:rPr lang="en-US" sz="2200" b="1" dirty="0" err="1"/>
              <a:t>романа</a:t>
            </a:r>
            <a:r>
              <a:rPr lang="en-US" sz="2200" b="1" dirty="0"/>
              <a:t> </a:t>
            </a:r>
            <a:r>
              <a:rPr lang="en-US" sz="2200" b="1" dirty="0" err="1"/>
              <a:t>говори</a:t>
            </a:r>
            <a:r>
              <a:rPr lang="en-US" sz="2200" b="1" dirty="0"/>
              <a:t> </a:t>
            </a:r>
            <a:r>
              <a:rPr lang="en-US" sz="2200" b="1" dirty="0" err="1"/>
              <a:t>се</a:t>
            </a:r>
            <a:r>
              <a:rPr lang="en-US" sz="2200" b="1" dirty="0"/>
              <a:t> о </a:t>
            </a:r>
            <a:r>
              <a:rPr lang="en-US" sz="2200" b="1" dirty="0" err="1"/>
              <a:t>славонско-подунавском</a:t>
            </a:r>
            <a:r>
              <a:rPr lang="en-US" sz="2200" b="1" dirty="0"/>
              <a:t> </a:t>
            </a:r>
            <a:r>
              <a:rPr lang="en-US" sz="2200" b="1" dirty="0" err="1"/>
              <a:t>пуку</a:t>
            </a:r>
            <a:r>
              <a:rPr lang="en-US" sz="2200" b="1" dirty="0"/>
              <a:t> </a:t>
            </a:r>
            <a:r>
              <a:rPr lang="en-US" sz="2200" b="1" dirty="0" err="1"/>
              <a:t>под</a:t>
            </a:r>
            <a:r>
              <a:rPr lang="en-US" sz="2200" b="1" dirty="0"/>
              <a:t> </a:t>
            </a:r>
            <a:r>
              <a:rPr lang="en-US" sz="2200" b="1" dirty="0" err="1"/>
              <a:t>командом</a:t>
            </a:r>
            <a:r>
              <a:rPr lang="en-US" sz="2200" b="1" dirty="0"/>
              <a:t> </a:t>
            </a:r>
            <a:r>
              <a:rPr lang="en-US" sz="2200" b="1" dirty="0" err="1"/>
              <a:t>Вука</a:t>
            </a:r>
            <a:r>
              <a:rPr lang="en-US" sz="2200" b="1" dirty="0"/>
              <a:t> </a:t>
            </a:r>
            <a:r>
              <a:rPr lang="en-US" sz="2200" b="1" dirty="0" err="1"/>
              <a:t>Исаковича</a:t>
            </a:r>
            <a:r>
              <a:rPr lang="en-US" sz="2200" b="1" dirty="0"/>
              <a:t>. </a:t>
            </a:r>
            <a:r>
              <a:rPr lang="en-US" sz="2200" b="1" dirty="0" err="1"/>
              <a:t>Пук</a:t>
            </a:r>
            <a:r>
              <a:rPr lang="en-US" sz="2200" b="1" dirty="0"/>
              <a:t> </a:t>
            </a:r>
            <a:r>
              <a:rPr lang="en-US" sz="2200" b="1" dirty="0" err="1"/>
              <a:t>је</a:t>
            </a:r>
            <a:r>
              <a:rPr lang="en-US" sz="2200" b="1" dirty="0"/>
              <a:t> </a:t>
            </a:r>
            <a:r>
              <a:rPr lang="en-US" sz="2200" b="1" dirty="0" err="1"/>
              <a:t>за</a:t>
            </a:r>
            <a:r>
              <a:rPr lang="en-US" sz="2200" b="1" dirty="0"/>
              <a:t> </a:t>
            </a:r>
            <a:r>
              <a:rPr lang="en-US" sz="2200" b="1" dirty="0" err="1"/>
              <a:t>интересе</a:t>
            </a:r>
            <a:r>
              <a:rPr lang="en-US" sz="2200" b="1" dirty="0"/>
              <a:t> </a:t>
            </a:r>
            <a:r>
              <a:rPr lang="en-US" sz="2200" b="1" dirty="0" err="1"/>
              <a:t>Аустрије</a:t>
            </a:r>
            <a:r>
              <a:rPr lang="en-US" sz="2200" b="1" dirty="0"/>
              <a:t> </a:t>
            </a:r>
            <a:r>
              <a:rPr lang="en-US" sz="2200" b="1" dirty="0" err="1"/>
              <a:t>ратовао</a:t>
            </a:r>
            <a:r>
              <a:rPr lang="en-US" sz="2200" b="1" dirty="0"/>
              <a:t> </a:t>
            </a:r>
            <a:r>
              <a:rPr lang="en-US" sz="2200" b="1" dirty="0" err="1"/>
              <a:t>по</a:t>
            </a:r>
            <a:r>
              <a:rPr lang="en-US" sz="2200" b="1" dirty="0"/>
              <a:t> </a:t>
            </a:r>
            <a:r>
              <a:rPr lang="en-US" sz="2200" b="1" dirty="0" err="1"/>
              <a:t>целој</a:t>
            </a:r>
            <a:r>
              <a:rPr lang="en-US" sz="2200" b="1" dirty="0"/>
              <a:t> </a:t>
            </a:r>
            <a:r>
              <a:rPr lang="en-US" sz="2200" b="1" dirty="0" err="1"/>
              <a:t>Европи</a:t>
            </a:r>
            <a:r>
              <a:rPr lang="en-US" sz="2200" b="1" dirty="0"/>
              <a:t> </a:t>
            </a:r>
            <a:r>
              <a:rPr lang="en-US" sz="2200" b="1" dirty="0" err="1"/>
              <a:t>по</a:t>
            </a:r>
            <a:r>
              <a:rPr lang="en-US" sz="2200" b="1" dirty="0"/>
              <a:t> </a:t>
            </a:r>
            <a:r>
              <a:rPr lang="en-US" sz="2200" b="1" dirty="0" err="1"/>
              <a:t>налогу</a:t>
            </a:r>
            <a:r>
              <a:rPr lang="en-US" sz="2200" b="1" dirty="0"/>
              <a:t> </a:t>
            </a:r>
            <a:r>
              <a:rPr lang="en-US" sz="2200" b="1" dirty="0" err="1"/>
              <a:t>аустроугарске</a:t>
            </a:r>
            <a:r>
              <a:rPr lang="en-US" sz="2200" b="1" dirty="0"/>
              <a:t> </a:t>
            </a:r>
            <a:r>
              <a:rPr lang="en-US" sz="2200" b="1" dirty="0" err="1"/>
              <a:t>царице</a:t>
            </a:r>
            <a:r>
              <a:rPr lang="en-US" sz="2200" b="1" dirty="0"/>
              <a:t> </a:t>
            </a:r>
            <a:r>
              <a:rPr lang="en-US" sz="2200" b="1" dirty="0" err="1">
                <a:hlinkClick r:id="rId4"/>
              </a:rPr>
              <a:t>Марије</a:t>
            </a:r>
            <a:r>
              <a:rPr lang="en-US" sz="2200" b="1" dirty="0">
                <a:hlinkClick r:id="rId4"/>
              </a:rPr>
              <a:t> </a:t>
            </a:r>
            <a:r>
              <a:rPr lang="en-US" sz="2200" b="1" dirty="0" err="1">
                <a:hlinkClick r:id="rId4"/>
              </a:rPr>
              <a:t>Терезе</a:t>
            </a:r>
            <a:r>
              <a:rPr lang="en-US" sz="2200" b="1" dirty="0"/>
              <a:t>.</a:t>
            </a:r>
            <a:endParaRPr lang="en-US" sz="2200" dirty="0"/>
          </a:p>
          <a:p>
            <a:r>
              <a:rPr lang="en-US" sz="2200" b="1" dirty="0" err="1" smtClean="0"/>
              <a:t>Грађа</a:t>
            </a:r>
            <a:r>
              <a:rPr lang="en-US" sz="2200" b="1" dirty="0" smtClean="0"/>
              <a:t> </a:t>
            </a:r>
            <a:r>
              <a:rPr lang="en-US" sz="2200" b="1" dirty="0" err="1" smtClean="0"/>
              <a:t>је</a:t>
            </a:r>
            <a:r>
              <a:rPr lang="en-US" sz="2200" b="1" dirty="0" smtClean="0"/>
              <a:t> </a:t>
            </a:r>
            <a:r>
              <a:rPr lang="en-US" sz="2200" b="1" dirty="0" err="1" smtClean="0"/>
              <a:t>узета</a:t>
            </a:r>
            <a:r>
              <a:rPr lang="en-US" sz="2200" b="1" dirty="0" smtClean="0"/>
              <a:t> </a:t>
            </a:r>
            <a:r>
              <a:rPr lang="en-US" sz="2200" b="1" dirty="0" err="1" smtClean="0"/>
              <a:t>из</a:t>
            </a:r>
            <a:r>
              <a:rPr lang="en-US" sz="2200" b="1" dirty="0" smtClean="0"/>
              <a:t> </a:t>
            </a:r>
            <a:r>
              <a:rPr lang="en-US" sz="2200" b="1" dirty="0" err="1" smtClean="0"/>
              <a:t>дела</a:t>
            </a:r>
            <a:r>
              <a:rPr lang="en-US" sz="2200" b="1" dirty="0" smtClean="0"/>
              <a:t> „</a:t>
            </a:r>
            <a:r>
              <a:rPr lang="en-US" sz="2200" b="1" dirty="0" err="1" smtClean="0"/>
              <a:t>Мемоари</a:t>
            </a:r>
            <a:r>
              <a:rPr lang="en-US" sz="2200" b="1" dirty="0" smtClean="0"/>
              <a:t>” </a:t>
            </a:r>
            <a:r>
              <a:rPr lang="en-US" sz="2200" b="1" dirty="0" err="1" smtClean="0"/>
              <a:t>Симеона</a:t>
            </a:r>
            <a:r>
              <a:rPr lang="en-US" sz="2200" b="1" dirty="0" smtClean="0"/>
              <a:t> </a:t>
            </a:r>
            <a:r>
              <a:rPr lang="en-US" sz="2200" b="1" dirty="0" err="1" smtClean="0"/>
              <a:t>Пишчевића</a:t>
            </a:r>
            <a:r>
              <a:rPr lang="en-US" sz="2200" b="1" dirty="0" smtClean="0"/>
              <a:t>,   </a:t>
            </a:r>
            <a:r>
              <a:rPr lang="en-US" sz="2200" b="1" dirty="0" err="1" smtClean="0"/>
              <a:t>шидског</a:t>
            </a:r>
            <a:r>
              <a:rPr lang="en-US" sz="2200" b="1" dirty="0" smtClean="0"/>
              <a:t> </a:t>
            </a:r>
            <a:r>
              <a:rPr lang="en-US" sz="2200" b="1" dirty="0" err="1" smtClean="0"/>
              <a:t>капетана</a:t>
            </a:r>
            <a:r>
              <a:rPr lang="en-US" sz="2200" b="1" dirty="0" smtClean="0"/>
              <a:t> и </a:t>
            </a:r>
            <a:r>
              <a:rPr lang="en-US" sz="2200" b="1" dirty="0" err="1" smtClean="0"/>
              <a:t>пуковског</a:t>
            </a:r>
            <a:r>
              <a:rPr lang="en-US" sz="2200" b="1" dirty="0" smtClean="0"/>
              <a:t> </a:t>
            </a:r>
            <a:r>
              <a:rPr lang="en-US" sz="2200" b="1" dirty="0" err="1" smtClean="0"/>
              <a:t>писара</a:t>
            </a:r>
            <a:r>
              <a:rPr lang="en-US" sz="2200" b="1" dirty="0" smtClean="0"/>
              <a:t>. У </a:t>
            </a:r>
            <a:r>
              <a:rPr lang="en-US" sz="2200" b="1" dirty="0" err="1" smtClean="0"/>
              <a:t>пуку</a:t>
            </a:r>
            <a:r>
              <a:rPr lang="en-US" sz="2200" b="1" dirty="0" smtClean="0"/>
              <a:t> </a:t>
            </a:r>
            <a:r>
              <a:rPr lang="en-US" sz="2200" b="1" dirty="0" err="1" smtClean="0"/>
              <a:t>мајора</a:t>
            </a:r>
            <a:r>
              <a:rPr lang="en-US" sz="2200" b="1" dirty="0" smtClean="0"/>
              <a:t> </a:t>
            </a:r>
            <a:r>
              <a:rPr lang="en-US" sz="2200" b="1" dirty="0" err="1" smtClean="0"/>
              <a:t>Вука</a:t>
            </a:r>
            <a:r>
              <a:rPr lang="en-US" sz="2200" b="1" dirty="0" smtClean="0"/>
              <a:t> </a:t>
            </a:r>
            <a:r>
              <a:rPr lang="en-US" sz="2200" b="1" dirty="0" err="1" smtClean="0"/>
              <a:t>Исаковича</a:t>
            </a:r>
            <a:r>
              <a:rPr lang="en-US" sz="2200" b="1" dirty="0" smtClean="0"/>
              <a:t> </a:t>
            </a:r>
            <a:r>
              <a:rPr lang="en-US" sz="2200" b="1" dirty="0" err="1" smtClean="0"/>
              <a:t>био</a:t>
            </a:r>
            <a:r>
              <a:rPr lang="en-US" sz="2200" b="1" dirty="0" smtClean="0"/>
              <a:t> </a:t>
            </a:r>
            <a:r>
              <a:rPr lang="en-US" sz="2200" b="1" dirty="0" err="1" smtClean="0"/>
              <a:t>је</a:t>
            </a:r>
            <a:r>
              <a:rPr lang="en-US" sz="2200" b="1" dirty="0" smtClean="0"/>
              <a:t> </a:t>
            </a:r>
            <a:r>
              <a:rPr lang="en-US" sz="2200" b="1" dirty="0" err="1" smtClean="0"/>
              <a:t>ађутант</a:t>
            </a:r>
            <a:r>
              <a:rPr lang="en-US" sz="2200" b="1" dirty="0" smtClean="0"/>
              <a:t>. </a:t>
            </a:r>
            <a:r>
              <a:rPr lang="en-US" sz="2200" b="1" dirty="0" err="1" smtClean="0"/>
              <a:t>Црњански</a:t>
            </a:r>
            <a:r>
              <a:rPr lang="en-US" sz="2200" b="1" dirty="0" smtClean="0"/>
              <a:t> </a:t>
            </a:r>
            <a:r>
              <a:rPr lang="en-US" sz="2200" b="1" dirty="0" err="1" smtClean="0"/>
              <a:t>је</a:t>
            </a:r>
            <a:r>
              <a:rPr lang="en-US" sz="2200" b="1" dirty="0" smtClean="0"/>
              <a:t> </a:t>
            </a:r>
            <a:r>
              <a:rPr lang="en-US" sz="2200" b="1" dirty="0" err="1" smtClean="0"/>
              <a:t>из</a:t>
            </a:r>
            <a:r>
              <a:rPr lang="en-US" sz="2200" b="1" dirty="0" smtClean="0"/>
              <a:t> </a:t>
            </a:r>
            <a:r>
              <a:rPr lang="en-US" sz="2200" b="1" dirty="0" err="1" smtClean="0"/>
              <a:t>његових</a:t>
            </a:r>
            <a:r>
              <a:rPr lang="en-US" sz="2200" b="1" dirty="0" smtClean="0"/>
              <a:t> </a:t>
            </a:r>
            <a:r>
              <a:rPr lang="en-US" sz="2200" b="1" dirty="0" err="1" smtClean="0"/>
              <a:t>Мемоара</a:t>
            </a:r>
            <a:r>
              <a:rPr lang="en-US" sz="2200" b="1" dirty="0" smtClean="0"/>
              <a:t> </a:t>
            </a:r>
            <a:r>
              <a:rPr lang="en-US" sz="2200" b="1" dirty="0" err="1" smtClean="0"/>
              <a:t>користио</a:t>
            </a:r>
            <a:r>
              <a:rPr lang="en-US" sz="2200" b="1" dirty="0" smtClean="0"/>
              <a:t> </a:t>
            </a:r>
            <a:r>
              <a:rPr lang="en-US" sz="2200" b="1" dirty="0" err="1" smtClean="0"/>
              <a:t>прве</a:t>
            </a:r>
            <a:r>
              <a:rPr lang="en-US" sz="2200" b="1" dirty="0" smtClean="0"/>
              <a:t> </a:t>
            </a:r>
            <a:r>
              <a:rPr lang="en-US" sz="2200" b="1" dirty="0" err="1" smtClean="0"/>
              <a:t>четири</a:t>
            </a:r>
            <a:r>
              <a:rPr lang="en-US" sz="2200" b="1" dirty="0" smtClean="0"/>
              <a:t> </a:t>
            </a:r>
            <a:r>
              <a:rPr lang="en-US" sz="2200" b="1" dirty="0" err="1" smtClean="0"/>
              <a:t>главе</a:t>
            </a:r>
            <a:r>
              <a:rPr lang="en-US" sz="2200" b="1" dirty="0" smtClean="0"/>
              <a:t> и </a:t>
            </a:r>
            <a:r>
              <a:rPr lang="en-US" sz="2200" b="1" dirty="0" err="1" smtClean="0"/>
              <a:t>почетак</a:t>
            </a:r>
            <a:r>
              <a:rPr lang="en-US" sz="2200" b="1" dirty="0" smtClean="0"/>
              <a:t> </a:t>
            </a:r>
            <a:r>
              <a:rPr lang="en-US" sz="2200" b="1" dirty="0" err="1" smtClean="0"/>
              <a:t>пете</a:t>
            </a:r>
            <a:r>
              <a:rPr lang="en-US" sz="2200" b="1" dirty="0" smtClean="0"/>
              <a:t>.</a:t>
            </a:r>
            <a:endParaRPr lang="en-US" sz="2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CS" dirty="0" smtClean="0"/>
              <a:t>Локализација времена романа: 18. век</a:t>
            </a:r>
            <a:br>
              <a:rPr lang="sr-Cyrl-CS" dirty="0" smtClean="0"/>
            </a:br>
            <a:r>
              <a:rPr lang="sr-Cyrl-CS" dirty="0" smtClean="0"/>
              <a:t>локализација места романа: од Печуја до стразбура </a:t>
            </a:r>
            <a:endParaRPr lang="en-US" dirty="0"/>
          </a:p>
        </p:txBody>
      </p:sp>
      <p:sp>
        <p:nvSpPr>
          <p:cNvPr id="3" name="Text Placeholder 2"/>
          <p:cNvSpPr>
            <a:spLocks noGrp="1"/>
          </p:cNvSpPr>
          <p:nvPr>
            <p:ph type="body" idx="2"/>
          </p:nvPr>
        </p:nvSpPr>
        <p:spPr/>
        <p:txBody>
          <a:bodyPr>
            <a:normAutofit fontScale="92500" lnSpcReduction="20000"/>
          </a:bodyPr>
          <a:lstStyle/>
          <a:p>
            <a:r>
              <a:rPr lang="sr-Cyrl-CS" sz="1800" dirty="0" smtClean="0"/>
              <a:t>Црњански је користио историјске чињенице. Радња романа је везана за средину 18. века, када је владала Марија Терезија, којој је оспоравано право на владавину.</a:t>
            </a:r>
          </a:p>
          <a:p>
            <a:r>
              <a:rPr lang="sr-Cyrl-CS" sz="1800" dirty="0" smtClean="0"/>
              <a:t>Познати владари тог периода су Леополд  Први и Јозеф Други.</a:t>
            </a:r>
          </a:p>
          <a:p>
            <a:r>
              <a:rPr lang="sr-Cyrl-CS" sz="1800" dirty="0" smtClean="0"/>
              <a:t>То је разлог борбама између аустријске и француске војске на Рајни, у Лорени, и код Стразбура.</a:t>
            </a:r>
          </a:p>
          <a:p>
            <a:r>
              <a:rPr lang="sr-Cyrl-CS" sz="1800" dirty="0" smtClean="0"/>
              <a:t>Њен налог је разлог што славенско-подунавски пук мора на војну. </a:t>
            </a:r>
          </a:p>
          <a:p>
            <a:r>
              <a:rPr lang="sr-Cyrl-CS" sz="1800" dirty="0" smtClean="0"/>
              <a:t>Пук чини 300 војника из Угарске, они кређу у рат 1744. године и враћају се у своја војвођанска села 1745. </a:t>
            </a:r>
            <a:endParaRPr lang="en-US" sz="1800" dirty="0"/>
          </a:p>
        </p:txBody>
      </p:sp>
      <p:pic>
        <p:nvPicPr>
          <p:cNvPr id="5" name="Content Placeholder 4" descr="http://silvy1102.files.wordpress.com/2011/03/marija-i-jozef.jpg?w=490">
            <a:hlinkClick r:id="rId2"/>
          </p:cNvPr>
          <p:cNvPicPr>
            <a:picLocks noGrp="1"/>
          </p:cNvPicPr>
          <p:nvPr>
            <p:ph sz="half" idx="1"/>
          </p:nvPr>
        </p:nvPicPr>
        <p:blipFill>
          <a:blip r:embed="rId3"/>
          <a:srcRect/>
          <a:stretch>
            <a:fillRect/>
          </a:stretch>
        </p:blipFill>
        <p:spPr bwMode="auto">
          <a:xfrm>
            <a:off x="3571869" y="571481"/>
            <a:ext cx="4992694" cy="4357718"/>
          </a:xfrm>
          <a:prstGeom prst="rect">
            <a:avLst/>
          </a:prstGeom>
          <a:solidFill>
            <a:schemeClr val="accent1">
              <a:lumMod val="20000"/>
              <a:lumOff val="80000"/>
            </a:schemeClr>
          </a:solid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fontScale="92500" lnSpcReduction="20000"/>
          </a:bodyPr>
          <a:lstStyle/>
          <a:p>
            <a:r>
              <a:rPr lang="sr-Cyrl-CS" dirty="0" smtClean="0"/>
              <a:t>У аусторо-турским ратовима, ср</a:t>
            </a:r>
          </a:p>
          <a:p>
            <a:pPr>
              <a:buNone/>
            </a:pPr>
            <a:r>
              <a:rPr lang="sr-Cyrl-CS" dirty="0" smtClean="0"/>
              <a:t>поменути пук морао је да </a:t>
            </a:r>
          </a:p>
          <a:p>
            <a:pPr>
              <a:buNone/>
            </a:pPr>
            <a:r>
              <a:rPr lang="sr-Cyrl-CS" dirty="0" smtClean="0"/>
              <a:t>брани границе Аустро-угарске </a:t>
            </a:r>
          </a:p>
          <a:p>
            <a:pPr>
              <a:buNone/>
            </a:pPr>
            <a:r>
              <a:rPr lang="sr-Cyrl-CS" dirty="0" smtClean="0"/>
              <a:t>од Турака.</a:t>
            </a:r>
          </a:p>
          <a:p>
            <a:pPr>
              <a:buNone/>
            </a:pPr>
            <a:r>
              <a:rPr lang="sr-Cyrl-CS" dirty="0" smtClean="0"/>
              <a:t>То је био услов када су примљении </a:t>
            </a:r>
          </a:p>
          <a:p>
            <a:pPr>
              <a:buNone/>
            </a:pPr>
            <a:r>
              <a:rPr lang="sr-Cyrl-CS" dirty="0" smtClean="0"/>
              <a:t>на територију Угарске под вођством</a:t>
            </a:r>
          </a:p>
          <a:p>
            <a:pPr>
              <a:buNone/>
            </a:pPr>
            <a:r>
              <a:rPr lang="sr-Cyrl-CS" dirty="0" smtClean="0"/>
              <a:t>патријарха Арсенија Чарнојевића</a:t>
            </a:r>
          </a:p>
          <a:p>
            <a:pPr>
              <a:buNone/>
            </a:pPr>
            <a:r>
              <a:rPr lang="sr-Cyrl-CS" dirty="0" smtClean="0"/>
              <a:t>у време велике сеобе 1690. године</a:t>
            </a:r>
            <a:endParaRPr lang="en-US" dirty="0" smtClean="0"/>
          </a:p>
          <a:p>
            <a:endParaRPr lang="en-US" dirty="0"/>
          </a:p>
        </p:txBody>
      </p:sp>
      <p:pic>
        <p:nvPicPr>
          <p:cNvPr id="7" name="Content Placeholder 6" descr="http://silvy1102.files.wordpress.com/2011/03/privilegije.jpg?w=490">
            <a:hlinkClick r:id="rId2"/>
          </p:cNvPr>
          <p:cNvPicPr>
            <a:picLocks noGrp="1"/>
          </p:cNvPicPr>
          <p:nvPr>
            <p:ph sz="quarter" idx="4"/>
          </p:nvPr>
        </p:nvPicPr>
        <p:blipFill>
          <a:blip r:embed="rId3"/>
          <a:srcRect/>
          <a:stretch>
            <a:fillRect/>
          </a:stretch>
        </p:blipFill>
        <p:spPr bwMode="auto">
          <a:xfrm>
            <a:off x="4786314" y="1357298"/>
            <a:ext cx="3143272" cy="40719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CS" dirty="0" smtClean="0"/>
              <a:t>Паја јовановић “сеобе”</a:t>
            </a:r>
            <a:endParaRPr lang="en-US" dirty="0"/>
          </a:p>
        </p:txBody>
      </p:sp>
      <p:pic>
        <p:nvPicPr>
          <p:cNvPr id="4" name="Content Placeholder 3" descr="http://silvy1102.files.wordpress.com/2011/03/seoba.jpg?w=490">
            <a:hlinkClick r:id="rId2"/>
          </p:cNvPr>
          <p:cNvPicPr>
            <a:picLocks noGrp="1"/>
          </p:cNvPicPr>
          <p:nvPr>
            <p:ph idx="1"/>
          </p:nvPr>
        </p:nvPicPr>
        <p:blipFill>
          <a:blip r:embed="rId3"/>
          <a:srcRect/>
          <a:stretch>
            <a:fillRect/>
          </a:stretch>
        </p:blipFill>
        <p:spPr bwMode="auto">
          <a:xfrm>
            <a:off x="1214414" y="1500174"/>
            <a:ext cx="6286544" cy="41529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sr-Cyrl-CS" sz="2400" dirty="0" smtClean="0"/>
              <a:t>Пук је из сремских и славонских села кренуо у пролеће 1744. Године преко Мађарске, Аустрије, Немачке избио на Рајну, где су се налазиле сукобљена аустријска и француска војска због оспоренбог наследног права Марије Терезије на Хабсбуршки престо после смрти њеног оца Карла (1740). Под командом вука Исаковича (историјски позната личност, а у роману средишњи лик), пук је први прешао Рајну код Штукштата, ратовао на Лорени и под Стразбуром. Након склопљеног примирја вратио се у своја села почетком лета 1745. </a:t>
            </a:r>
            <a:endParaRPr lang="en-US" sz="2400" dirty="0" smtClean="0"/>
          </a:p>
          <a:p>
            <a:r>
              <a:rPr lang="sr-Cyrl-CS" sz="2400" dirty="0" smtClean="0"/>
              <a:t>(покушајмо да уцртамо тај пређени пут на карти Европе</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426</TotalTime>
  <Words>1874</Words>
  <Application>Microsoft Office PowerPoint</Application>
  <PresentationFormat>On-screen Show (4:3)</PresentationFormat>
  <Paragraphs>117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СЕОБЕ (одломак из романа)</vt:lpstr>
      <vt:lpstr>Живот Милоша Црњанског</vt:lpstr>
      <vt:lpstr>ЦРЊАНСКИ  - СПОРТИСТА (читанка “свет занимљивости”)</vt:lpstr>
      <vt:lpstr>Бунтовни песник, творац модерне поезије</vt:lpstr>
      <vt:lpstr>извори</vt:lpstr>
      <vt:lpstr>Локализација времена романа: 18. век локализација места романа: од Печуја до стразбура </vt:lpstr>
      <vt:lpstr>PowerPoint Presentation</vt:lpstr>
      <vt:lpstr>Паја јовановић “сеобе”</vt:lpstr>
      <vt:lpstr>PowerPoint Presentation</vt:lpstr>
      <vt:lpstr>PowerPoint Presentation</vt:lpstr>
      <vt:lpstr>Пук креће из завичаја који му није завичај и враћа се у исто то, “насеобина нема имена свог” - личе на Мојсијев народ.  </vt:lpstr>
      <vt:lpstr>МАЊЕ ПОЗНАТЕ И НЕПОЗНАТЕ РЕЧИ </vt:lpstr>
      <vt:lpstr>ОДЛАСЦИ И СЕОБЕ  НАЧИНИШЕ ИХ МУТНИМА И ПРОЛАЗНИМА, КАО ДИМ, ПОСЛЕ БИТАКА  </vt:lpstr>
      <vt:lpstr>БЕСКРАЈАН ПЛАВИ КРУГ. У ЊЕМУ, ЗВЕЗДА   </vt:lpstr>
      <vt:lpstr>Књижеввно-теоријска анализа</vt:lpstr>
      <vt:lpstr>ЈЕЗИЧКО-СТИЛСКА АНАЛИЗА:Ученици уз моју помоћ издвајају главне мотиве, а онда разговарамо о њима.  </vt:lpstr>
      <vt:lpstr>ЛИКОВИ: Наводим ученике на закључак да су ликови одломка: колективни (пук) и индивидуални (Вук Исакович).</vt:lpstr>
      <vt:lpstr>Главни јунаци</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СЕОБЕ (одломак из романа)</dc:title>
  <dc:creator>Your Full Name Here</dc:creator>
  <cp:lastModifiedBy>Windows User</cp:lastModifiedBy>
  <cp:revision>30</cp:revision>
  <dcterms:created xsi:type="dcterms:W3CDTF">2013-04-02T14:00:55Z</dcterms:created>
  <dcterms:modified xsi:type="dcterms:W3CDTF">2013-04-04T09:35:42Z</dcterms:modified>
</cp:coreProperties>
</file>